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7"/>
  </p:notesMasterIdLst>
  <p:sldIdLst>
    <p:sldId id="273" r:id="rId5"/>
    <p:sldId id="274" r:id="rId6"/>
  </p:sldIdLst>
  <p:sldSz cx="6858000" cy="9906000" type="A4"/>
  <p:notesSz cx="6797675" cy="9926638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22849A6-C85E-408F-A408-1ABB95BF1009}" v="6" dt="2024-04-03T08:33:37.95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0" d="100"/>
          <a:sy n="60" d="100"/>
        </p:scale>
        <p:origin x="2112" y="30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3126"/>
        <p:guide pos="214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448" cy="496253"/>
          </a:xfrm>
          <a:prstGeom prst="rect">
            <a:avLst/>
          </a:prstGeom>
        </p:spPr>
        <p:txBody>
          <a:bodyPr vert="horz" lIns="91312" tIns="45656" rIns="91312" bIns="45656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643" y="0"/>
            <a:ext cx="2945448" cy="496253"/>
          </a:xfrm>
          <a:prstGeom prst="rect">
            <a:avLst/>
          </a:prstGeom>
        </p:spPr>
        <p:txBody>
          <a:bodyPr vert="horz" lIns="91312" tIns="45656" rIns="91312" bIns="45656" rtlCol="0"/>
          <a:lstStyle>
            <a:lvl1pPr algn="r">
              <a:defRPr sz="1200"/>
            </a:lvl1pPr>
          </a:lstStyle>
          <a:p>
            <a:fld id="{3C5077A1-450E-408F-B206-3DB20FCC2838}" type="datetimeFigureOut">
              <a:rPr kumimoji="1" lang="ja-JP" altLang="en-US" smtClean="0"/>
              <a:t>2024/5/30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11375" y="744538"/>
            <a:ext cx="2574925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12" tIns="45656" rIns="91312" bIns="45656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085" y="4715192"/>
            <a:ext cx="5437506" cy="4466274"/>
          </a:xfrm>
          <a:prstGeom prst="rect">
            <a:avLst/>
          </a:prstGeom>
        </p:spPr>
        <p:txBody>
          <a:bodyPr vert="horz" lIns="91312" tIns="45656" rIns="91312" bIns="45656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8800"/>
            <a:ext cx="2945448" cy="496252"/>
          </a:xfrm>
          <a:prstGeom prst="rect">
            <a:avLst/>
          </a:prstGeom>
        </p:spPr>
        <p:txBody>
          <a:bodyPr vert="horz" lIns="91312" tIns="45656" rIns="91312" bIns="45656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643" y="9428800"/>
            <a:ext cx="2945448" cy="496252"/>
          </a:xfrm>
          <a:prstGeom prst="rect">
            <a:avLst/>
          </a:prstGeom>
        </p:spPr>
        <p:txBody>
          <a:bodyPr vert="horz" lIns="91312" tIns="45656" rIns="91312" bIns="45656" rtlCol="0" anchor="b"/>
          <a:lstStyle>
            <a:lvl1pPr algn="r">
              <a:defRPr sz="1200"/>
            </a:lvl1pPr>
          </a:lstStyle>
          <a:p>
            <a:fld id="{FF8625AC-4554-441D-9B7A-8D9BEC8F0E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42365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018D4-0BCC-474B-BAB3-076CC35EE01F}" type="datetimeFigureOut">
              <a:rPr kumimoji="1" lang="ja-JP" altLang="en-US" smtClean="0"/>
              <a:t>2024/5/30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A38AF-ABD6-C447-BDF9-8215137A80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47540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018D4-0BCC-474B-BAB3-076CC35EE01F}" type="datetimeFigureOut">
              <a:rPr kumimoji="1" lang="ja-JP" altLang="en-US" smtClean="0"/>
              <a:t>2024/5/30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A38AF-ABD6-C447-BDF9-8215137A80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10803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529697"/>
            <a:ext cx="1157288" cy="1126807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6" y="529697"/>
            <a:ext cx="3357563" cy="1126807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018D4-0BCC-474B-BAB3-076CC35EE01F}" type="datetimeFigureOut">
              <a:rPr kumimoji="1" lang="ja-JP" altLang="en-US" smtClean="0"/>
              <a:t>2024/5/30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A38AF-ABD6-C447-BDF9-8215137A80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20583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018D4-0BCC-474B-BAB3-076CC35EE01F}" type="datetimeFigureOut">
              <a:rPr kumimoji="1" lang="ja-JP" altLang="en-US" smtClean="0"/>
              <a:t>2024/5/30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A38AF-ABD6-C447-BDF9-8215137A80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601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018D4-0BCC-474B-BAB3-076CC35EE01F}" type="datetimeFigureOut">
              <a:rPr kumimoji="1" lang="ja-JP" altLang="en-US" smtClean="0"/>
              <a:t>2024/5/30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A38AF-ABD6-C447-BDF9-8215137A80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94089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6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1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018D4-0BCC-474B-BAB3-076CC35EE01F}" type="datetimeFigureOut">
              <a:rPr kumimoji="1" lang="ja-JP" altLang="en-US" smtClean="0"/>
              <a:t>2024/5/30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A38AF-ABD6-C447-BDF9-8215137A80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15874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018D4-0BCC-474B-BAB3-076CC35EE01F}" type="datetimeFigureOut">
              <a:rPr kumimoji="1" lang="ja-JP" altLang="en-US" smtClean="0"/>
              <a:t>2024/5/30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A38AF-ABD6-C447-BDF9-8215137A80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36878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018D4-0BCC-474B-BAB3-076CC35EE01F}" type="datetimeFigureOut">
              <a:rPr kumimoji="1" lang="ja-JP" altLang="en-US" smtClean="0"/>
              <a:t>2024/5/30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A38AF-ABD6-C447-BDF9-8215137A80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23574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018D4-0BCC-474B-BAB3-076CC35EE01F}" type="datetimeFigureOut">
              <a:rPr kumimoji="1" lang="ja-JP" altLang="en-US" smtClean="0"/>
              <a:t>2024/5/30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A38AF-ABD6-C447-BDF9-8215137A80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74912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8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018D4-0BCC-474B-BAB3-076CC35EE01F}" type="datetimeFigureOut">
              <a:rPr kumimoji="1" lang="ja-JP" altLang="en-US" smtClean="0"/>
              <a:t>2024/5/30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A38AF-ABD6-C447-BDF9-8215137A80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32310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018D4-0BCC-474B-BAB3-076CC35EE01F}" type="datetimeFigureOut">
              <a:rPr kumimoji="1" lang="ja-JP" altLang="en-US" smtClean="0"/>
              <a:t>2024/5/30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A38AF-ABD6-C447-BDF9-8215137A80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84336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6018D4-0BCC-474B-BAB3-076CC35EE01F}" type="datetimeFigureOut">
              <a:rPr kumimoji="1" lang="ja-JP" altLang="en-US" smtClean="0"/>
              <a:t>2024/5/30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DA38AF-ABD6-C447-BDF9-8215137A80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24762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直線コネクタ 20"/>
          <p:cNvCxnSpPr/>
          <p:nvPr/>
        </p:nvCxnSpPr>
        <p:spPr>
          <a:xfrm>
            <a:off x="0" y="7463945"/>
            <a:ext cx="6858000" cy="17869"/>
          </a:xfrm>
          <a:prstGeom prst="line">
            <a:avLst/>
          </a:prstGeom>
          <a:ln>
            <a:solidFill>
              <a:srgbClr val="000000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テキスト ボックス 21"/>
          <p:cNvSpPr txBox="1"/>
          <p:nvPr/>
        </p:nvSpPr>
        <p:spPr>
          <a:xfrm>
            <a:off x="336465" y="7612146"/>
            <a:ext cx="6233008" cy="276999"/>
          </a:xfrm>
          <a:prstGeom prst="rect">
            <a:avLst/>
          </a:prstGeom>
          <a:noFill/>
          <a:ln w="19050" cmpd="sng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1000" b="1" dirty="0">
                <a:latin typeface="+mn-ea"/>
              </a:rPr>
              <a:t>Head and Neck </a:t>
            </a:r>
            <a:r>
              <a:rPr lang="en-US" altLang="ja-JP" sz="1000" b="1" dirty="0" err="1">
                <a:latin typeface="+mn-ea"/>
              </a:rPr>
              <a:t>Tumours</a:t>
            </a:r>
            <a:r>
              <a:rPr lang="en-US" altLang="ja-JP" sz="1000" b="1" dirty="0">
                <a:latin typeface="+mn-ea"/>
              </a:rPr>
              <a:t>, 5th ed./WHO</a:t>
            </a:r>
            <a:r>
              <a:rPr lang="ja-JP" altLang="en-US" sz="1000" b="1" dirty="0">
                <a:latin typeface="+mn-ea"/>
              </a:rPr>
              <a:t>腫瘍分類シリーズ 第</a:t>
            </a:r>
            <a:r>
              <a:rPr lang="en-US" altLang="ja-JP" sz="1000" b="1" dirty="0">
                <a:latin typeface="+mn-ea"/>
              </a:rPr>
              <a:t>5</a:t>
            </a:r>
            <a:r>
              <a:rPr lang="ja-JP" altLang="en-US" sz="1000" b="1" dirty="0">
                <a:latin typeface="+mn-ea"/>
              </a:rPr>
              <a:t>版第</a:t>
            </a:r>
            <a:r>
              <a:rPr lang="en-US" altLang="ja-JP" sz="1000" b="1" dirty="0">
                <a:latin typeface="+mn-ea"/>
              </a:rPr>
              <a:t>9</a:t>
            </a:r>
            <a:r>
              <a:rPr lang="ja-JP" altLang="en-US" sz="1000" b="1" dirty="0">
                <a:latin typeface="+mn-ea"/>
              </a:rPr>
              <a:t>巻：頭頸部の腫瘍（全</a:t>
            </a:r>
            <a:r>
              <a:rPr lang="en-US" altLang="ja-JP" sz="1000" b="1" dirty="0">
                <a:latin typeface="+mn-ea"/>
              </a:rPr>
              <a:t>2</a:t>
            </a:r>
            <a:r>
              <a:rPr lang="ja-JP" altLang="en-US" sz="1000" b="1" dirty="0">
                <a:latin typeface="+mn-ea"/>
              </a:rPr>
              <a:t>巻）　　</a:t>
            </a:r>
            <a:r>
              <a:rPr lang="ja-JP" altLang="en-US" sz="1200" dirty="0">
                <a:latin typeface="+mn-ea"/>
              </a:rPr>
              <a:t>注文書</a:t>
            </a:r>
            <a:endParaRPr lang="en-US" altLang="ja-JP" sz="1200" dirty="0">
              <a:latin typeface="+mn-ea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346807" y="8194955"/>
            <a:ext cx="63014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1200">
                <a:latin typeface="+mn-ea"/>
              </a:rPr>
              <a:t>氏名</a:t>
            </a:r>
            <a:r>
              <a:rPr kumimoji="1" lang="en-US" altLang="ja-JP" sz="1200">
                <a:latin typeface="+mn-ea"/>
              </a:rPr>
              <a:t>:</a:t>
            </a:r>
            <a:r>
              <a:rPr kumimoji="1" lang="ja-JP" altLang="en-US" sz="1200">
                <a:latin typeface="+mn-ea"/>
              </a:rPr>
              <a:t>　　　　　　　　　　　　　　</a:t>
            </a:r>
            <a:r>
              <a:rPr kumimoji="1" lang="en-US" altLang="ja-JP" sz="1200">
                <a:latin typeface="+mn-ea"/>
              </a:rPr>
              <a:t>TEL:</a:t>
            </a:r>
            <a:r>
              <a:rPr kumimoji="1" lang="ja-JP" altLang="en-US" sz="1200">
                <a:latin typeface="+mn-ea"/>
              </a:rPr>
              <a:t>　　　　　　　　　　　　　　お支払方法</a:t>
            </a:r>
            <a:r>
              <a:rPr lang="ja-JP" altLang="en-US" sz="1200">
                <a:latin typeface="+mn-ea"/>
              </a:rPr>
              <a:t>（</a:t>
            </a:r>
            <a:r>
              <a:rPr lang="en-US" altLang="ja-JP" sz="1200">
                <a:latin typeface="+mn-ea"/>
              </a:rPr>
              <a:t>○</a:t>
            </a:r>
            <a:r>
              <a:rPr lang="ja-JP" altLang="en-US" sz="1200">
                <a:latin typeface="+mn-ea"/>
              </a:rPr>
              <a:t>で囲む）　</a:t>
            </a:r>
            <a:r>
              <a:rPr lang="en-US" altLang="ja-JP" sz="1200">
                <a:latin typeface="+mn-ea"/>
              </a:rPr>
              <a:t> </a:t>
            </a:r>
            <a:r>
              <a:rPr lang="ja-JP" altLang="en-US" sz="1200">
                <a:latin typeface="+mn-ea"/>
              </a:rPr>
              <a:t>校費・私費</a:t>
            </a:r>
            <a:r>
              <a:rPr kumimoji="1" lang="en-US" altLang="ja-JP" sz="1200">
                <a:latin typeface="+mn-ea"/>
              </a:rPr>
              <a:t> </a:t>
            </a:r>
            <a:r>
              <a:rPr kumimoji="1" lang="ja-JP" altLang="en-US" sz="1200"/>
              <a:t>　　　　</a:t>
            </a: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355854" y="8663798"/>
            <a:ext cx="62923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ja-JP" sz="1200" dirty="0">
                <a:latin typeface="+mn-ea"/>
              </a:rPr>
              <a:t>学部名；　　　　　　 　　</a:t>
            </a:r>
            <a:r>
              <a:rPr lang="ja-JP" altLang="en-US" sz="1200" dirty="0">
                <a:latin typeface="+mn-ea"/>
              </a:rPr>
              <a:t>　　　</a:t>
            </a:r>
            <a:r>
              <a:rPr lang="ja-JP" altLang="ja-JP" sz="1200" dirty="0">
                <a:latin typeface="+mn-ea"/>
              </a:rPr>
              <a:t>学科名：　　　　　　　</a:t>
            </a:r>
            <a:r>
              <a:rPr lang="ja-JP" altLang="en-US" sz="1200" dirty="0">
                <a:latin typeface="+mn-ea"/>
              </a:rPr>
              <a:t>　　　　　</a:t>
            </a:r>
            <a:r>
              <a:rPr lang="ja-JP" altLang="ja-JP" sz="1200" dirty="0">
                <a:latin typeface="+mn-ea"/>
              </a:rPr>
              <a:t>研究科</a:t>
            </a:r>
            <a:r>
              <a:rPr lang="en-US" altLang="ja-JP" sz="1200" dirty="0">
                <a:latin typeface="+mn-ea"/>
              </a:rPr>
              <a:t>or</a:t>
            </a:r>
            <a:r>
              <a:rPr lang="ja-JP" altLang="ja-JP" sz="1200" dirty="0">
                <a:latin typeface="+mn-ea"/>
              </a:rPr>
              <a:t>研究室名：　　　　　　　　　　　　　</a:t>
            </a:r>
          </a:p>
        </p:txBody>
      </p:sp>
      <p:cxnSp>
        <p:nvCxnSpPr>
          <p:cNvPr id="25" name="直線コネクタ 24"/>
          <p:cNvCxnSpPr/>
          <p:nvPr/>
        </p:nvCxnSpPr>
        <p:spPr>
          <a:xfrm>
            <a:off x="357149" y="8471954"/>
            <a:ext cx="6212324" cy="0"/>
          </a:xfrm>
          <a:prstGeom prst="line">
            <a:avLst/>
          </a:prstGeom>
          <a:ln w="1270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直線コネクタ 25"/>
          <p:cNvCxnSpPr/>
          <p:nvPr/>
        </p:nvCxnSpPr>
        <p:spPr>
          <a:xfrm>
            <a:off x="324737" y="8961375"/>
            <a:ext cx="6301421" cy="0"/>
          </a:xfrm>
          <a:prstGeom prst="line">
            <a:avLst/>
          </a:prstGeom>
          <a:ln w="1270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テキスト ボックス 26"/>
          <p:cNvSpPr txBox="1"/>
          <p:nvPr/>
        </p:nvSpPr>
        <p:spPr>
          <a:xfrm>
            <a:off x="324736" y="9036720"/>
            <a:ext cx="630142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200" dirty="0"/>
              <a:t>ご注文日：　　　　年　　　　　月　　　　日　受付者：　　　　　　　　　　店名</a:t>
            </a:r>
            <a:endParaRPr kumimoji="1" lang="ja-JP" altLang="en-US" sz="1200" dirty="0"/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164921" y="7883249"/>
            <a:ext cx="65522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</a:pPr>
            <a:r>
              <a:rPr lang="ja-JP" altLang="en-US" sz="1400" b="1" dirty="0">
                <a:latin typeface="+mn-ea"/>
                <a:cs typeface="ヒラギノ角ゴ Pro W6"/>
              </a:rPr>
              <a:t>ご注文</a:t>
            </a:r>
            <a:r>
              <a:rPr lang="ja-JP" altLang="en-US" sz="1400" b="1" u="sng" dirty="0">
                <a:latin typeface="+mn-ea"/>
                <a:cs typeface="ヒラギノ角ゴ Pro W6"/>
              </a:rPr>
              <a:t>　　  </a:t>
            </a:r>
            <a:r>
              <a:rPr lang="ja-JP" altLang="en-US" sz="1400" b="1" dirty="0">
                <a:latin typeface="+mn-ea"/>
                <a:cs typeface="ヒラギノ角ゴ Pro W6"/>
              </a:rPr>
              <a:t>冊</a:t>
            </a:r>
            <a:endParaRPr lang="en-US" altLang="ja-JP" sz="1400" b="1" dirty="0">
              <a:latin typeface="+mn-ea"/>
              <a:cs typeface="ヒラギノ角ゴ Pro W6"/>
            </a:endParaRPr>
          </a:p>
        </p:txBody>
      </p:sp>
      <p:pic>
        <p:nvPicPr>
          <p:cNvPr id="29" name="図 28" descr="大学生協ロゴ のコピー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1608" y="9409642"/>
            <a:ext cx="412067" cy="413656"/>
          </a:xfrm>
          <a:prstGeom prst="rect">
            <a:avLst/>
          </a:prstGeom>
        </p:spPr>
      </p:pic>
      <p:sp>
        <p:nvSpPr>
          <p:cNvPr id="31" name="テキスト ボックス 15"/>
          <p:cNvSpPr txBox="1"/>
          <p:nvPr/>
        </p:nvSpPr>
        <p:spPr>
          <a:xfrm>
            <a:off x="4888236" y="9630148"/>
            <a:ext cx="146337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1000" dirty="0">
                <a:latin typeface="+mn-ea"/>
              </a:rPr>
              <a:t>発行：</a:t>
            </a:r>
            <a:r>
              <a:rPr kumimoji="1" lang="en-US" altLang="ja-JP" sz="1000" dirty="0">
                <a:latin typeface="+mn-ea"/>
              </a:rPr>
              <a:t>2024</a:t>
            </a:r>
            <a:r>
              <a:rPr kumimoji="1" lang="ja-JP" altLang="en-US" sz="1000" dirty="0">
                <a:latin typeface="+mn-ea"/>
              </a:rPr>
              <a:t>年</a:t>
            </a:r>
            <a:r>
              <a:rPr kumimoji="1" lang="en-US" altLang="ja-JP" sz="1000" dirty="0">
                <a:latin typeface="+mn-ea"/>
              </a:rPr>
              <a:t>04</a:t>
            </a:r>
            <a:r>
              <a:rPr kumimoji="1" lang="ja-JP" altLang="en-US" sz="1000" dirty="0">
                <a:latin typeface="+mn-ea"/>
              </a:rPr>
              <a:t>月</a:t>
            </a:r>
            <a:r>
              <a:rPr kumimoji="1" lang="en-US" altLang="ja-JP" sz="1000" dirty="0">
                <a:latin typeface="+mn-ea"/>
              </a:rPr>
              <a:t>03</a:t>
            </a:r>
            <a:r>
              <a:rPr kumimoji="1" lang="ja-JP" altLang="en-US" sz="1000" dirty="0">
                <a:latin typeface="+mn-ea"/>
              </a:rPr>
              <a:t>日</a:t>
            </a:r>
          </a:p>
        </p:txBody>
      </p:sp>
      <p:sp>
        <p:nvSpPr>
          <p:cNvPr id="32" name="テキスト ボックス 2"/>
          <p:cNvSpPr txBox="1">
            <a:spLocks noChangeArrowheads="1"/>
          </p:cNvSpPr>
          <p:nvPr/>
        </p:nvSpPr>
        <p:spPr bwMode="auto">
          <a:xfrm>
            <a:off x="193959" y="138969"/>
            <a:ext cx="6518019" cy="702128"/>
          </a:xfrm>
          <a:prstGeom prst="rect">
            <a:avLst/>
          </a:prstGeom>
          <a:solidFill>
            <a:schemeClr val="accent6"/>
          </a:solidFill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ja-JP"/>
            </a:defPPr>
            <a:lvl1pPr marL="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914400"/>
            <a:r>
              <a:rPr lang="en-US" altLang="ja-JP" sz="2000" dirty="0">
                <a:solidFill>
                  <a:srgbClr val="FFFFFF"/>
                </a:solidFill>
                <a:latin typeface="+mj-ea"/>
                <a:ea typeface="+mj-ea"/>
              </a:rPr>
              <a:t>Medical  </a:t>
            </a:r>
            <a:r>
              <a:rPr kumimoji="1" lang="en-US" altLang="ja-JP" sz="2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+mj-ea"/>
                <a:ea typeface="+mj-ea"/>
              </a:rPr>
              <a:t>Book Information from UNIV. CO-OP</a:t>
            </a:r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346807" y="6323428"/>
            <a:ext cx="6257283" cy="9753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10000"/>
              </a:lnSpc>
            </a:pPr>
            <a:r>
              <a:rPr kumimoji="1" lang="ja-JP" altLang="en-US" sz="2400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ヒラギノ角ゴ Std W8"/>
              </a:rPr>
              <a:t>組合員価格は生協店舗にお尋ねください</a:t>
            </a:r>
            <a:endParaRPr lang="en-US" altLang="ja-JP" sz="2400" dirty="0">
              <a:solidFill>
                <a:srgbClr val="FF00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  <a:cs typeface="ヒラギノ角ゴ Std W8"/>
            </a:endParaRPr>
          </a:p>
          <a:p>
            <a:pPr algn="ctr">
              <a:lnSpc>
                <a:spcPct val="110000"/>
              </a:lnSpc>
            </a:pPr>
            <a:r>
              <a:rPr lang="ja-JP" altLang="en-US" sz="1500" dirty="0">
                <a:latin typeface="+mj-ea"/>
                <a:ea typeface="+mj-ea"/>
                <a:cs typeface="ヒラギノ角ゴ Std W8"/>
              </a:rPr>
              <a:t>＊海外からの仕入れのため為替レートの変動により価格は変動します。</a:t>
            </a:r>
            <a:endParaRPr lang="en-US" altLang="ja-JP" sz="1500" dirty="0">
              <a:latin typeface="+mj-ea"/>
              <a:ea typeface="+mj-ea"/>
              <a:cs typeface="ヒラギノ角ゴ Std W8"/>
            </a:endParaRPr>
          </a:p>
          <a:p>
            <a:pPr algn="ctr">
              <a:lnSpc>
                <a:spcPct val="110000"/>
              </a:lnSpc>
            </a:pPr>
            <a:r>
              <a:rPr lang="ja-JP" altLang="en-US" sz="1500" dirty="0">
                <a:latin typeface="+mj-ea"/>
                <a:ea typeface="+mj-ea"/>
                <a:cs typeface="ヒラギノ角ゴ Std W8"/>
              </a:rPr>
              <a:t>ご容赦ください。</a:t>
            </a:r>
            <a:endParaRPr lang="en-US" altLang="ja-JP" sz="1500" u="sng" dirty="0">
              <a:latin typeface="+mn-ea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7C2FF6C-5B30-CD5F-A43B-741FC82DEAC3}"/>
              </a:ext>
            </a:extLst>
          </p:cNvPr>
          <p:cNvSpPr txBox="1"/>
          <p:nvPr/>
        </p:nvSpPr>
        <p:spPr>
          <a:xfrm>
            <a:off x="3092824" y="566121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2404C831-CCEC-485B-F8C8-E543927040F6}"/>
              </a:ext>
            </a:extLst>
          </p:cNvPr>
          <p:cNvSpPr txBox="1"/>
          <p:nvPr/>
        </p:nvSpPr>
        <p:spPr>
          <a:xfrm>
            <a:off x="314861" y="775675"/>
            <a:ext cx="614740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ja-JP" sz="3000" b="1" i="0" dirty="0">
                <a:solidFill>
                  <a:srgbClr val="666666"/>
                </a:solidFill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Head and Neck </a:t>
            </a:r>
            <a:r>
              <a:rPr lang="en-US" altLang="ja-JP" sz="3000" b="1" i="0" dirty="0" err="1">
                <a:solidFill>
                  <a:srgbClr val="666666"/>
                </a:solidFill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Tumours</a:t>
            </a:r>
            <a:r>
              <a:rPr lang="en-US" altLang="ja-JP" sz="3000" b="1" i="0" dirty="0">
                <a:solidFill>
                  <a:srgbClr val="666666"/>
                </a:solidFill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, 5th ed.</a:t>
            </a:r>
            <a:r>
              <a:rPr lang="ja-JP" altLang="en-US" sz="3000" b="1" i="0" dirty="0">
                <a:solidFill>
                  <a:srgbClr val="666666"/>
                </a:solidFill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lang="en-US" altLang="ja-JP" i="0" dirty="0">
                <a:solidFill>
                  <a:srgbClr val="666666"/>
                </a:solidFill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(WHO Classification of </a:t>
            </a:r>
            <a:r>
              <a:rPr lang="en-US" altLang="ja-JP" i="0" dirty="0" err="1">
                <a:solidFill>
                  <a:srgbClr val="666666"/>
                </a:solidFill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Tumours</a:t>
            </a:r>
            <a:r>
              <a:rPr lang="en-US" altLang="ja-JP" i="0" dirty="0">
                <a:solidFill>
                  <a:srgbClr val="666666"/>
                </a:solidFill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Vol. 9)  2 Vols.</a:t>
            </a:r>
            <a:endParaRPr lang="ja-JP" altLang="en-US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6A412FE9-49A9-96C1-C540-0475F0121BAA}"/>
              </a:ext>
            </a:extLst>
          </p:cNvPr>
          <p:cNvSpPr txBox="1"/>
          <p:nvPr/>
        </p:nvSpPr>
        <p:spPr>
          <a:xfrm>
            <a:off x="700038" y="1579559"/>
            <a:ext cx="59323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b="1" dirty="0">
                <a:latin typeface="+mj-ea"/>
                <a:ea typeface="+mj-ea"/>
              </a:rPr>
              <a:t>WHO</a:t>
            </a:r>
            <a:r>
              <a:rPr kumimoji="1" lang="ja-JP" altLang="en-US" sz="1600" b="1" dirty="0">
                <a:latin typeface="+mj-ea"/>
                <a:ea typeface="+mj-ea"/>
              </a:rPr>
              <a:t>腫瘍分類シリーズ 第</a:t>
            </a:r>
            <a:r>
              <a:rPr kumimoji="1" lang="en-US" altLang="ja-JP" sz="1600" b="1" dirty="0">
                <a:latin typeface="+mj-ea"/>
                <a:ea typeface="+mj-ea"/>
              </a:rPr>
              <a:t>5</a:t>
            </a:r>
            <a:r>
              <a:rPr kumimoji="1" lang="ja-JP" altLang="en-US" sz="1600" b="1" dirty="0">
                <a:latin typeface="+mj-ea"/>
                <a:ea typeface="+mj-ea"/>
              </a:rPr>
              <a:t>版第</a:t>
            </a:r>
            <a:r>
              <a:rPr kumimoji="1" lang="en-US" altLang="ja-JP" sz="1600" b="1" dirty="0">
                <a:latin typeface="+mj-ea"/>
                <a:ea typeface="+mj-ea"/>
              </a:rPr>
              <a:t>9</a:t>
            </a:r>
            <a:r>
              <a:rPr kumimoji="1" lang="ja-JP" altLang="en-US" sz="1600" b="1" dirty="0">
                <a:latin typeface="+mj-ea"/>
                <a:ea typeface="+mj-ea"/>
              </a:rPr>
              <a:t>巻：頭頸部の腫瘍（全</a:t>
            </a:r>
            <a:r>
              <a:rPr kumimoji="1" lang="en-US" altLang="ja-JP" sz="1600" b="1" dirty="0">
                <a:latin typeface="+mj-ea"/>
                <a:ea typeface="+mj-ea"/>
              </a:rPr>
              <a:t>2</a:t>
            </a:r>
            <a:r>
              <a:rPr kumimoji="1" lang="ja-JP" altLang="en-US" sz="1600" b="1" dirty="0">
                <a:latin typeface="+mj-ea"/>
                <a:ea typeface="+mj-ea"/>
              </a:rPr>
              <a:t>巻）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5D82B1B9-2EE2-BA81-9EB2-352D9E9D8BF5}"/>
              </a:ext>
            </a:extLst>
          </p:cNvPr>
          <p:cNvSpPr txBox="1"/>
          <p:nvPr/>
        </p:nvSpPr>
        <p:spPr>
          <a:xfrm>
            <a:off x="575045" y="2266022"/>
            <a:ext cx="15824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400" b="1" dirty="0">
                <a:solidFill>
                  <a:srgbClr val="FF0000"/>
                </a:solidFill>
                <a:latin typeface="+mn-ea"/>
              </a:rPr>
              <a:t>7</a:t>
            </a:r>
            <a:r>
              <a:rPr kumimoji="1" lang="ja-JP" altLang="en-US" sz="1400" b="1" dirty="0">
                <a:solidFill>
                  <a:srgbClr val="FF0000"/>
                </a:solidFill>
                <a:latin typeface="+mn-ea"/>
              </a:rPr>
              <a:t>年ぶりの新版、</a:t>
            </a:r>
            <a:endParaRPr kumimoji="1" lang="en-US" altLang="ja-JP" sz="1400" b="1" dirty="0">
              <a:solidFill>
                <a:srgbClr val="FF0000"/>
              </a:solidFill>
              <a:latin typeface="+mn-ea"/>
            </a:endParaRPr>
          </a:p>
          <a:p>
            <a:pPr algn="ctr"/>
            <a:r>
              <a:rPr lang="ja-JP" altLang="en-US" sz="1400" b="1">
                <a:solidFill>
                  <a:srgbClr val="FF0000"/>
                </a:solidFill>
                <a:latin typeface="+mn-ea"/>
              </a:rPr>
              <a:t>発売中</a:t>
            </a:r>
            <a:endParaRPr kumimoji="1" lang="ja-JP" altLang="en-US" sz="1400" b="1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9E6CF2E7-ACFE-A1B9-7AA8-3F7D9DF93908}"/>
              </a:ext>
            </a:extLst>
          </p:cNvPr>
          <p:cNvSpPr txBox="1"/>
          <p:nvPr/>
        </p:nvSpPr>
        <p:spPr>
          <a:xfrm>
            <a:off x="184948" y="4834545"/>
            <a:ext cx="2355132" cy="12772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100" i="0" dirty="0">
                <a:solidFill>
                  <a:srgbClr val="666666"/>
                </a:solidFill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●出版社：</a:t>
            </a:r>
            <a:r>
              <a:rPr lang="en-US" altLang="ja-JP" sz="1100" i="0" dirty="0">
                <a:solidFill>
                  <a:srgbClr val="666666"/>
                </a:solidFill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World Health Organization</a:t>
            </a:r>
            <a:br>
              <a:rPr lang="en-US" altLang="ja-JP" sz="11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</a:br>
            <a:r>
              <a:rPr lang="ja-JP" altLang="en-US" sz="1100" dirty="0">
                <a:solidFill>
                  <a:srgbClr val="666666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●</a:t>
            </a:r>
            <a:r>
              <a:rPr lang="ja-JP" altLang="en-US" sz="1100" i="0" dirty="0">
                <a:solidFill>
                  <a:srgbClr val="666666"/>
                </a:solidFill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出版年月日：</a:t>
            </a:r>
            <a:r>
              <a:rPr lang="en-US" altLang="ja-JP" sz="1100" i="0" dirty="0">
                <a:solidFill>
                  <a:srgbClr val="666666"/>
                </a:solidFill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2024/04</a:t>
            </a:r>
            <a:br>
              <a:rPr lang="en-US" altLang="ja-JP" sz="11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</a:br>
            <a:r>
              <a:rPr lang="ja-JP" altLang="en-US" sz="11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●</a:t>
            </a:r>
            <a:r>
              <a:rPr lang="en-US" altLang="ja-JP" sz="1100" i="0" dirty="0">
                <a:solidFill>
                  <a:srgbClr val="666666"/>
                </a:solidFill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ISBN-13</a:t>
            </a:r>
            <a:r>
              <a:rPr lang="ja-JP" altLang="en-US" sz="1100" i="0" dirty="0">
                <a:solidFill>
                  <a:srgbClr val="666666"/>
                </a:solidFill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：</a:t>
            </a:r>
            <a:r>
              <a:rPr lang="en-US" altLang="ja-JP" sz="1100" i="0" dirty="0">
                <a:solidFill>
                  <a:srgbClr val="666666"/>
                </a:solidFill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978-92-832-4514-8</a:t>
            </a:r>
            <a:br>
              <a:rPr lang="en-US" altLang="ja-JP" sz="11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</a:br>
            <a:r>
              <a:rPr lang="ja-JP" altLang="en-US" sz="1100" dirty="0">
                <a:solidFill>
                  <a:srgbClr val="666666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●</a:t>
            </a:r>
            <a:r>
              <a:rPr lang="ja-JP" altLang="en-US" sz="1100" i="0" dirty="0">
                <a:solidFill>
                  <a:srgbClr val="666666"/>
                </a:solidFill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出版国：スイス</a:t>
            </a:r>
            <a:br>
              <a:rPr lang="ja-JP" altLang="en-US" sz="11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</a:br>
            <a:r>
              <a:rPr lang="ja-JP" altLang="en-US" sz="1100" dirty="0">
                <a:solidFill>
                  <a:srgbClr val="666666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●</a:t>
            </a:r>
            <a:r>
              <a:rPr lang="ja-JP" altLang="en-US" sz="1100" i="0" dirty="0">
                <a:solidFill>
                  <a:srgbClr val="666666"/>
                </a:solidFill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装丁</a:t>
            </a:r>
            <a:r>
              <a:rPr lang="ja-JP" altLang="en-US" sz="1100" dirty="0">
                <a:solidFill>
                  <a:srgbClr val="666666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：</a:t>
            </a:r>
            <a:r>
              <a:rPr lang="en-US" altLang="ja-JP" sz="1100" i="0" dirty="0">
                <a:solidFill>
                  <a:srgbClr val="666666"/>
                </a:solidFill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paper</a:t>
            </a:r>
            <a:br>
              <a:rPr lang="ja-JP" altLang="en-US" sz="11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</a:br>
            <a:r>
              <a:rPr lang="ja-JP" altLang="en-US" sz="1100" dirty="0">
                <a:solidFill>
                  <a:srgbClr val="666666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●</a:t>
            </a:r>
            <a:r>
              <a:rPr lang="ja-JP" altLang="en-US" sz="1100" i="0" dirty="0">
                <a:solidFill>
                  <a:srgbClr val="666666"/>
                </a:solidFill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ページ数：</a:t>
            </a:r>
            <a:r>
              <a:rPr lang="en-US" altLang="ja-JP" sz="1100" i="0" dirty="0">
                <a:solidFill>
                  <a:srgbClr val="666666"/>
                </a:solidFill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2 Vols., </a:t>
            </a:r>
            <a:r>
              <a:rPr lang="en-US" altLang="ja-JP" sz="1100" dirty="0">
                <a:solidFill>
                  <a:srgbClr val="666666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836</a:t>
            </a:r>
            <a:r>
              <a:rPr lang="en-US" altLang="ja-JP" sz="1100" i="0" dirty="0">
                <a:solidFill>
                  <a:srgbClr val="666666"/>
                </a:solidFill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p.</a:t>
            </a:r>
            <a:br>
              <a:rPr lang="en-US" altLang="ja-JP" sz="11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</a:br>
            <a:r>
              <a:rPr lang="ja-JP" altLang="en-US" sz="1100" dirty="0">
                <a:solidFill>
                  <a:srgbClr val="666666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●</a:t>
            </a:r>
            <a:r>
              <a:rPr lang="ja-JP" altLang="en-US" sz="1100" i="0" dirty="0">
                <a:solidFill>
                  <a:srgbClr val="666666"/>
                </a:solidFill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ジャンル</a:t>
            </a:r>
            <a:r>
              <a:rPr lang="ja-JP" altLang="en-US" sz="1100" dirty="0">
                <a:solidFill>
                  <a:srgbClr val="666666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：</a:t>
            </a:r>
            <a:r>
              <a:rPr lang="ja-JP" altLang="en-US" sz="1100" i="0" dirty="0">
                <a:solidFill>
                  <a:srgbClr val="666666"/>
                </a:solidFill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がん科学</a:t>
            </a:r>
            <a:endParaRPr kumimoji="1" lang="ja-JP" altLang="en-US" sz="11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pic>
        <p:nvPicPr>
          <p:cNvPr id="2" name="図 1">
            <a:extLst>
              <a:ext uri="{FF2B5EF4-FFF2-40B4-BE49-F238E27FC236}">
                <a16:creationId xmlns:a16="http://schemas.microsoft.com/office/drawing/2014/main" id="{BE332D19-5259-9900-B908-11970A7E36F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8359" y="2842248"/>
            <a:ext cx="1835811" cy="1835811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CB17A6F5-98A4-8FF7-BBAB-AC705BAC386D}"/>
              </a:ext>
            </a:extLst>
          </p:cNvPr>
          <p:cNvSpPr txBox="1"/>
          <p:nvPr/>
        </p:nvSpPr>
        <p:spPr>
          <a:xfrm>
            <a:off x="2922675" y="2353690"/>
            <a:ext cx="3555684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7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WHO</a:t>
            </a:r>
            <a:r>
              <a:rPr kumimoji="1" lang="ja-JP" altLang="en-US" sz="17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腫瘍分類シリーズ</a:t>
            </a:r>
            <a:r>
              <a:rPr kumimoji="1" lang="en-US" altLang="ja-JP" sz="17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『</a:t>
            </a:r>
            <a:r>
              <a:rPr kumimoji="1" lang="ja-JP" altLang="en-US" sz="17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頭頸部の腫瘍</a:t>
            </a:r>
            <a:r>
              <a:rPr kumimoji="1" lang="en-US" altLang="ja-JP" sz="17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』</a:t>
            </a:r>
            <a:r>
              <a:rPr kumimoji="1" lang="ja-JP" altLang="en-US" sz="17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編、</a:t>
            </a:r>
            <a:r>
              <a:rPr kumimoji="1" lang="en-US" altLang="ja-JP" sz="17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7</a:t>
            </a:r>
            <a:r>
              <a:rPr kumimoji="1" lang="ja-JP" altLang="en-US" sz="17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年ぶりの新版！ 本書は、</a:t>
            </a:r>
            <a:r>
              <a:rPr kumimoji="1" lang="en-US" altLang="ja-JP" sz="17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WHO</a:t>
            </a:r>
            <a:r>
              <a:rPr kumimoji="1" lang="ja-JP" altLang="en-US" sz="17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によるヒト腫瘍分類シリーズ</a:t>
            </a:r>
            <a:endParaRPr kumimoji="1" lang="en-US" altLang="ja-JP" sz="1700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r>
              <a:rPr kumimoji="1" lang="ja-JP" altLang="en-US" sz="17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（第</a:t>
            </a:r>
            <a:r>
              <a:rPr kumimoji="1" lang="en-US" altLang="ja-JP" sz="17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5</a:t>
            </a:r>
            <a:r>
              <a:rPr kumimoji="1" lang="ja-JP" altLang="en-US" sz="17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版）第</a:t>
            </a:r>
            <a:r>
              <a:rPr kumimoji="1" lang="en-US" altLang="ja-JP" sz="17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9</a:t>
            </a:r>
            <a:r>
              <a:rPr kumimoji="1" lang="ja-JP" altLang="en-US" sz="17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巻です。 「ブルーブック」の愛称で親しまれる本シリーズは、腫瘍診断のゴールドスタンダードとして、がん患者ケアに携わる医師／がん研究者に不可欠な国際標準を提供します。 世界中の専門家</a:t>
            </a:r>
            <a:r>
              <a:rPr kumimoji="1" lang="en-US" altLang="ja-JP" sz="17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285</a:t>
            </a:r>
            <a:r>
              <a:rPr kumimoji="1" lang="ja-JP" altLang="en-US" sz="17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名による寄稿で</a:t>
            </a:r>
            <a:r>
              <a:rPr kumimoji="1" lang="en-US" altLang="ja-JP" sz="17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1,500</a:t>
            </a:r>
            <a:r>
              <a:rPr kumimoji="1" lang="ja-JP" altLang="en-US" sz="17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以上の高画質画像、</a:t>
            </a:r>
            <a:r>
              <a:rPr kumimoji="1" lang="en-US" altLang="ja-JP" sz="17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5,000</a:t>
            </a:r>
            <a:r>
              <a:rPr kumimoji="1" lang="ja-JP" altLang="en-US" sz="17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を超える参考文献を収載しています。 病理学・腫瘍学・遺伝学・疫学の専門家や、耳鼻咽喉科・外科・放射線科の医師必携のレファレンスです。</a:t>
            </a: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F62F35F7-CBC6-7724-70EC-2C8573E6694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27701" y="1073497"/>
            <a:ext cx="647813" cy="647813"/>
          </a:xfrm>
          <a:prstGeom prst="rect">
            <a:avLst/>
          </a:prstGeom>
        </p:spPr>
      </p:pic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C8A3C967-A050-E59C-FBC3-D2C535439536}"/>
              </a:ext>
            </a:extLst>
          </p:cNvPr>
          <p:cNvSpPr txBox="1"/>
          <p:nvPr/>
        </p:nvSpPr>
        <p:spPr>
          <a:xfrm>
            <a:off x="5993254" y="1767840"/>
            <a:ext cx="8456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700" b="1" dirty="0">
                <a:latin typeface="+mn-ea"/>
              </a:rPr>
              <a:t>※</a:t>
            </a:r>
            <a:r>
              <a:rPr kumimoji="1" lang="ja-JP" altLang="en-US" sz="700" b="1" dirty="0">
                <a:latin typeface="+mn-ea"/>
              </a:rPr>
              <a:t>大学生協洋書オンラインストアの該当商品の</a:t>
            </a:r>
            <a:r>
              <a:rPr lang="ja-JP" altLang="en-US" sz="700" b="1" dirty="0">
                <a:latin typeface="+mn-ea"/>
              </a:rPr>
              <a:t>ページへ</a:t>
            </a:r>
            <a:endParaRPr kumimoji="1" lang="ja-JP" altLang="en-US" sz="700" b="1" dirty="0">
              <a:latin typeface="+mn-ea"/>
            </a:endParaRPr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85435719-231D-831F-38EE-43B5DA3E6BB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4921" y="9313719"/>
            <a:ext cx="458709" cy="453312"/>
          </a:xfrm>
          <a:prstGeom prst="rect">
            <a:avLst/>
          </a:prstGeom>
        </p:spPr>
      </p:pic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9026F44-1C6F-6FF8-A9DF-4BD345193983}"/>
              </a:ext>
            </a:extLst>
          </p:cNvPr>
          <p:cNvSpPr txBox="1"/>
          <p:nvPr/>
        </p:nvSpPr>
        <p:spPr>
          <a:xfrm>
            <a:off x="642994" y="9281341"/>
            <a:ext cx="149432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 dirty="0"/>
              <a:t>大学生協洋書オンラインストア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05542213-F026-696A-9A9C-28023515B4E8}"/>
              </a:ext>
            </a:extLst>
          </p:cNvPr>
          <p:cNvSpPr txBox="1"/>
          <p:nvPr/>
        </p:nvSpPr>
        <p:spPr>
          <a:xfrm>
            <a:off x="623630" y="9516281"/>
            <a:ext cx="182614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800" dirty="0">
                <a:latin typeface="+mn-ea"/>
              </a:rPr>
              <a:t>https://yosho.univcoop.jp/BookShop/</a:t>
            </a:r>
            <a:endParaRPr kumimoji="1" lang="ja-JP" altLang="en-US" sz="8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7353066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16FAAB1B-231F-77F5-6D2C-7FC5237449AB}"/>
              </a:ext>
            </a:extLst>
          </p:cNvPr>
          <p:cNvSpPr txBox="1"/>
          <p:nvPr/>
        </p:nvSpPr>
        <p:spPr>
          <a:xfrm>
            <a:off x="2072927" y="8907797"/>
            <a:ext cx="3987053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1100" dirty="0">
                <a:latin typeface="+mn-ea"/>
              </a:rPr>
              <a:t>WHO</a:t>
            </a:r>
            <a:r>
              <a:rPr lang="ja-JP" altLang="en-US" sz="1100" dirty="0">
                <a:latin typeface="+mn-ea"/>
              </a:rPr>
              <a:t>腫瘍分類シリーズ 第</a:t>
            </a:r>
            <a:r>
              <a:rPr lang="en-US" altLang="ja-JP" sz="1100" dirty="0">
                <a:latin typeface="+mn-ea"/>
              </a:rPr>
              <a:t>5</a:t>
            </a:r>
            <a:r>
              <a:rPr lang="ja-JP" altLang="en-US" sz="1100" dirty="0">
                <a:latin typeface="+mn-ea"/>
              </a:rPr>
              <a:t>版 第</a:t>
            </a:r>
            <a:r>
              <a:rPr lang="en-US" altLang="ja-JP" sz="1100" dirty="0">
                <a:latin typeface="+mn-ea"/>
              </a:rPr>
              <a:t>8</a:t>
            </a:r>
            <a:r>
              <a:rPr lang="ja-JP" altLang="en-US" sz="1100" dirty="0">
                <a:latin typeface="+mn-ea"/>
              </a:rPr>
              <a:t>巻：泌尿器・男性生殖器腫瘍　</a:t>
            </a:r>
            <a:r>
              <a:rPr lang="en-US" altLang="ja-JP" sz="1100" dirty="0">
                <a:latin typeface="+mn-ea"/>
              </a:rPr>
              <a:t>Urinary and Male Genital </a:t>
            </a:r>
            <a:r>
              <a:rPr lang="en-US" altLang="ja-JP" sz="1100" dirty="0" err="1">
                <a:latin typeface="+mn-ea"/>
              </a:rPr>
              <a:t>Tumours</a:t>
            </a:r>
            <a:endParaRPr lang="en-US" altLang="ja-JP" sz="1100" dirty="0">
              <a:latin typeface="+mn-ea"/>
            </a:endParaRPr>
          </a:p>
          <a:p>
            <a:r>
              <a:rPr lang="en-US" altLang="ja-JP" sz="1100" dirty="0">
                <a:latin typeface="+mn-ea"/>
              </a:rPr>
              <a:t>2022</a:t>
            </a:r>
            <a:r>
              <a:rPr lang="ja-JP" altLang="en-US" sz="1100" dirty="0">
                <a:latin typeface="+mn-ea"/>
              </a:rPr>
              <a:t>年</a:t>
            </a:r>
            <a:r>
              <a:rPr lang="en-US" altLang="ja-JP" sz="1100" dirty="0">
                <a:latin typeface="+mn-ea"/>
              </a:rPr>
              <a:t>7</a:t>
            </a:r>
            <a:r>
              <a:rPr lang="ja-JP" altLang="en-US" sz="1100" dirty="0">
                <a:latin typeface="+mn-ea"/>
              </a:rPr>
              <a:t>月刊行</a:t>
            </a:r>
            <a:r>
              <a:rPr lang="en-US" altLang="ja-JP" sz="1100" dirty="0">
                <a:latin typeface="+mn-ea"/>
              </a:rPr>
              <a:t>, 590 p., Paper.</a:t>
            </a:r>
          </a:p>
          <a:p>
            <a:r>
              <a:rPr lang="en-US" altLang="ja-JP" sz="1100" dirty="0">
                <a:latin typeface="+mn-ea"/>
              </a:rPr>
              <a:t>ISBN 978-92-832-4512-4 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0EE73F5-E940-75F0-3C06-DF2309763183}"/>
              </a:ext>
            </a:extLst>
          </p:cNvPr>
          <p:cNvSpPr txBox="1"/>
          <p:nvPr/>
        </p:nvSpPr>
        <p:spPr>
          <a:xfrm>
            <a:off x="2121057" y="7118717"/>
            <a:ext cx="3429000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1100" dirty="0">
                <a:latin typeface="+mn-ea"/>
              </a:rPr>
              <a:t>WHO</a:t>
            </a:r>
            <a:r>
              <a:rPr lang="ja-JP" altLang="en-US" sz="1100" dirty="0">
                <a:latin typeface="+mn-ea"/>
              </a:rPr>
              <a:t>腫瘍分類シリーズ 第</a:t>
            </a:r>
            <a:r>
              <a:rPr lang="en-US" altLang="ja-JP" sz="1100" dirty="0">
                <a:latin typeface="+mn-ea"/>
              </a:rPr>
              <a:t>5</a:t>
            </a:r>
            <a:r>
              <a:rPr lang="ja-JP" altLang="en-US" sz="1100" dirty="0">
                <a:latin typeface="+mn-ea"/>
              </a:rPr>
              <a:t>版 第</a:t>
            </a:r>
            <a:r>
              <a:rPr lang="en-US" altLang="ja-JP" sz="1100" dirty="0">
                <a:latin typeface="+mn-ea"/>
              </a:rPr>
              <a:t>6</a:t>
            </a:r>
            <a:r>
              <a:rPr lang="ja-JP" altLang="en-US" sz="1100" dirty="0">
                <a:latin typeface="+mn-ea"/>
              </a:rPr>
              <a:t>巻：中枢神経系腫瘍</a:t>
            </a:r>
          </a:p>
          <a:p>
            <a:r>
              <a:rPr lang="en-US" altLang="ja-JP" sz="1100" dirty="0">
                <a:latin typeface="+mn-ea"/>
              </a:rPr>
              <a:t>Central Nervous System </a:t>
            </a:r>
            <a:r>
              <a:rPr lang="en-US" altLang="ja-JP" sz="1100" dirty="0" err="1">
                <a:latin typeface="+mn-ea"/>
              </a:rPr>
              <a:t>Tumours</a:t>
            </a:r>
            <a:endParaRPr lang="en-US" altLang="ja-JP" sz="1100" dirty="0">
              <a:latin typeface="+mn-ea"/>
            </a:endParaRPr>
          </a:p>
          <a:p>
            <a:r>
              <a:rPr lang="en-US" altLang="ja-JP" sz="1100" dirty="0">
                <a:latin typeface="+mn-ea"/>
              </a:rPr>
              <a:t>2022</a:t>
            </a:r>
            <a:r>
              <a:rPr lang="ja-JP" altLang="en-US" sz="1100" dirty="0">
                <a:latin typeface="+mn-ea"/>
              </a:rPr>
              <a:t>年</a:t>
            </a:r>
            <a:r>
              <a:rPr lang="en-US" altLang="ja-JP" sz="1100" dirty="0">
                <a:latin typeface="+mn-ea"/>
              </a:rPr>
              <a:t>2</a:t>
            </a:r>
            <a:r>
              <a:rPr lang="ja-JP" altLang="en-US" sz="1100" dirty="0">
                <a:latin typeface="+mn-ea"/>
              </a:rPr>
              <a:t>月刊行</a:t>
            </a:r>
            <a:r>
              <a:rPr lang="en-US" altLang="ja-JP" sz="1100" dirty="0">
                <a:latin typeface="+mn-ea"/>
              </a:rPr>
              <a:t>, 584 p., Paper.</a:t>
            </a:r>
          </a:p>
          <a:p>
            <a:r>
              <a:rPr lang="en-US" altLang="ja-JP" sz="1100" dirty="0">
                <a:latin typeface="+mn-ea"/>
              </a:rPr>
              <a:t>ISBN 978-92-832-4508-7 </a:t>
            </a: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10F8FE8A-5525-4934-E6FA-0E5AE4B77E3A}"/>
              </a:ext>
            </a:extLst>
          </p:cNvPr>
          <p:cNvSpPr txBox="1"/>
          <p:nvPr/>
        </p:nvSpPr>
        <p:spPr>
          <a:xfrm>
            <a:off x="2121057" y="6118032"/>
            <a:ext cx="3429000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1100" dirty="0">
                <a:latin typeface="+mn-ea"/>
              </a:rPr>
              <a:t>WHO</a:t>
            </a:r>
            <a:r>
              <a:rPr lang="ja-JP" altLang="en-US" sz="1100" dirty="0">
                <a:latin typeface="+mn-ea"/>
              </a:rPr>
              <a:t>腫瘍分類シリーズ 第</a:t>
            </a:r>
            <a:r>
              <a:rPr lang="en-US" altLang="ja-JP" sz="1100" dirty="0">
                <a:latin typeface="+mn-ea"/>
              </a:rPr>
              <a:t>5</a:t>
            </a:r>
            <a:r>
              <a:rPr lang="ja-JP" altLang="en-US" sz="1100" dirty="0">
                <a:latin typeface="+mn-ea"/>
              </a:rPr>
              <a:t>版 第</a:t>
            </a:r>
            <a:r>
              <a:rPr lang="en-US" altLang="ja-JP" sz="1100" dirty="0">
                <a:latin typeface="+mn-ea"/>
              </a:rPr>
              <a:t>5</a:t>
            </a:r>
            <a:r>
              <a:rPr lang="ja-JP" altLang="en-US" sz="1100" dirty="0">
                <a:latin typeface="+mn-ea"/>
              </a:rPr>
              <a:t>巻：胸部腫瘍</a:t>
            </a:r>
          </a:p>
          <a:p>
            <a:r>
              <a:rPr lang="en-US" altLang="ja-JP" sz="1100" dirty="0">
                <a:latin typeface="+mn-ea"/>
              </a:rPr>
              <a:t>Thoracic </a:t>
            </a:r>
            <a:r>
              <a:rPr lang="en-US" altLang="ja-JP" sz="1100" dirty="0" err="1">
                <a:latin typeface="+mn-ea"/>
              </a:rPr>
              <a:t>Tumours</a:t>
            </a:r>
            <a:endParaRPr lang="en-US" altLang="ja-JP" sz="1100" dirty="0">
              <a:latin typeface="+mn-ea"/>
            </a:endParaRPr>
          </a:p>
          <a:p>
            <a:r>
              <a:rPr lang="en-US" altLang="ja-JP" sz="1100" dirty="0">
                <a:latin typeface="+mn-ea"/>
              </a:rPr>
              <a:t>2021</a:t>
            </a:r>
            <a:r>
              <a:rPr lang="ja-JP" altLang="en-US" sz="1100" dirty="0">
                <a:latin typeface="+mn-ea"/>
              </a:rPr>
              <a:t>年</a:t>
            </a:r>
            <a:r>
              <a:rPr lang="en-US" altLang="ja-JP" sz="1100" dirty="0">
                <a:latin typeface="+mn-ea"/>
              </a:rPr>
              <a:t>4</a:t>
            </a:r>
            <a:r>
              <a:rPr lang="ja-JP" altLang="en-US" sz="1100" dirty="0">
                <a:latin typeface="+mn-ea"/>
              </a:rPr>
              <a:t>月刊行</a:t>
            </a:r>
            <a:r>
              <a:rPr lang="en-US" altLang="ja-JP" sz="1100" dirty="0">
                <a:latin typeface="+mn-ea"/>
              </a:rPr>
              <a:t>, 500 p., Paper.</a:t>
            </a:r>
          </a:p>
          <a:p>
            <a:r>
              <a:rPr lang="en-US" altLang="ja-JP" sz="1100" dirty="0">
                <a:latin typeface="+mn-ea"/>
              </a:rPr>
              <a:t>ISBN 978-92-832-4506-3 </a:t>
            </a: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1E1A6D90-A824-F657-7965-7C6700CA52E5}"/>
              </a:ext>
            </a:extLst>
          </p:cNvPr>
          <p:cNvSpPr txBox="1"/>
          <p:nvPr/>
        </p:nvSpPr>
        <p:spPr>
          <a:xfrm>
            <a:off x="2072927" y="5111356"/>
            <a:ext cx="3657600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1100" dirty="0">
                <a:latin typeface="+mn-ea"/>
              </a:rPr>
              <a:t>WHO</a:t>
            </a:r>
            <a:r>
              <a:rPr lang="ja-JP" altLang="en-US" sz="1100" dirty="0">
                <a:latin typeface="+mn-ea"/>
              </a:rPr>
              <a:t>腫瘍分類シリーズ 第</a:t>
            </a:r>
            <a:r>
              <a:rPr lang="en-US" altLang="ja-JP" sz="1100" dirty="0">
                <a:latin typeface="+mn-ea"/>
              </a:rPr>
              <a:t>5</a:t>
            </a:r>
            <a:r>
              <a:rPr lang="ja-JP" altLang="en-US" sz="1100" dirty="0">
                <a:latin typeface="+mn-ea"/>
              </a:rPr>
              <a:t>版 第</a:t>
            </a:r>
            <a:r>
              <a:rPr lang="en-US" altLang="ja-JP" sz="1100" dirty="0">
                <a:latin typeface="+mn-ea"/>
              </a:rPr>
              <a:t>4</a:t>
            </a:r>
            <a:r>
              <a:rPr lang="ja-JP" altLang="en-US" sz="1100" dirty="0">
                <a:latin typeface="+mn-ea"/>
              </a:rPr>
              <a:t>巻：女性生殖器の腫瘍　</a:t>
            </a:r>
            <a:r>
              <a:rPr lang="en-US" altLang="ja-JP" sz="1100" dirty="0">
                <a:latin typeface="+mn-ea"/>
              </a:rPr>
              <a:t>Female Genital </a:t>
            </a:r>
            <a:r>
              <a:rPr lang="en-US" altLang="ja-JP" sz="1100" dirty="0" err="1">
                <a:latin typeface="+mn-ea"/>
              </a:rPr>
              <a:t>Tumours</a:t>
            </a:r>
            <a:endParaRPr lang="en-US" altLang="ja-JP" sz="1100" dirty="0">
              <a:latin typeface="+mn-ea"/>
            </a:endParaRPr>
          </a:p>
          <a:p>
            <a:r>
              <a:rPr lang="en-US" altLang="ja-JP" sz="1100" dirty="0">
                <a:latin typeface="+mn-ea"/>
              </a:rPr>
              <a:t>2020</a:t>
            </a:r>
            <a:r>
              <a:rPr lang="ja-JP" altLang="en-US" sz="1100" dirty="0">
                <a:latin typeface="+mn-ea"/>
              </a:rPr>
              <a:t>年</a:t>
            </a:r>
            <a:r>
              <a:rPr lang="en-US" altLang="ja-JP" sz="1100" dirty="0">
                <a:latin typeface="+mn-ea"/>
              </a:rPr>
              <a:t>9</a:t>
            </a:r>
            <a:r>
              <a:rPr lang="ja-JP" altLang="en-US" sz="1100" dirty="0">
                <a:latin typeface="+mn-ea"/>
              </a:rPr>
              <a:t>月刊行</a:t>
            </a:r>
            <a:r>
              <a:rPr lang="en-US" altLang="ja-JP" sz="1100" dirty="0">
                <a:latin typeface="+mn-ea"/>
              </a:rPr>
              <a:t>, 632 p., Paper.</a:t>
            </a:r>
          </a:p>
          <a:p>
            <a:r>
              <a:rPr lang="en-US" altLang="ja-JP" sz="1100" dirty="0">
                <a:latin typeface="+mn-ea"/>
              </a:rPr>
              <a:t>ISBN 978-92-832-4504-9 </a:t>
            </a: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FF30BC63-0FBE-DAF1-4F8D-A9A8C80BF08D}"/>
              </a:ext>
            </a:extLst>
          </p:cNvPr>
          <p:cNvSpPr txBox="1"/>
          <p:nvPr/>
        </p:nvSpPr>
        <p:spPr>
          <a:xfrm>
            <a:off x="2035948" y="4196632"/>
            <a:ext cx="3731559" cy="76944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1100" dirty="0">
                <a:latin typeface="+mn-ea"/>
              </a:rPr>
              <a:t>WHO</a:t>
            </a:r>
            <a:r>
              <a:rPr lang="ja-JP" altLang="en-US" sz="1100" dirty="0">
                <a:latin typeface="+mn-ea"/>
              </a:rPr>
              <a:t>腫瘍分類シリーズ 第</a:t>
            </a:r>
            <a:r>
              <a:rPr lang="en-US" altLang="ja-JP" sz="1100" dirty="0">
                <a:latin typeface="+mn-ea"/>
              </a:rPr>
              <a:t>5</a:t>
            </a:r>
            <a:r>
              <a:rPr lang="ja-JP" altLang="en-US" sz="1100" dirty="0">
                <a:latin typeface="+mn-ea"/>
              </a:rPr>
              <a:t>版 第</a:t>
            </a:r>
            <a:r>
              <a:rPr lang="en-US" altLang="ja-JP" sz="1100" dirty="0">
                <a:latin typeface="+mn-ea"/>
              </a:rPr>
              <a:t>3</a:t>
            </a:r>
            <a:r>
              <a:rPr lang="ja-JP" altLang="en-US" sz="1100" dirty="0">
                <a:latin typeface="+mn-ea"/>
              </a:rPr>
              <a:t>巻：軟部組織と骨の腫瘍</a:t>
            </a:r>
          </a:p>
          <a:p>
            <a:r>
              <a:rPr lang="en-US" altLang="ja-JP" sz="1100" dirty="0">
                <a:latin typeface="+mn-ea"/>
              </a:rPr>
              <a:t>Soft Tissue and Bone </a:t>
            </a:r>
            <a:r>
              <a:rPr lang="en-US" altLang="ja-JP" sz="1100" dirty="0" err="1">
                <a:latin typeface="+mn-ea"/>
              </a:rPr>
              <a:t>Tumours</a:t>
            </a:r>
            <a:endParaRPr lang="en-US" altLang="ja-JP" sz="1100" dirty="0">
              <a:latin typeface="+mn-ea"/>
            </a:endParaRPr>
          </a:p>
          <a:p>
            <a:r>
              <a:rPr lang="en-US" altLang="ja-JP" sz="1100" dirty="0">
                <a:latin typeface="+mn-ea"/>
              </a:rPr>
              <a:t>2020</a:t>
            </a:r>
            <a:r>
              <a:rPr lang="ja-JP" altLang="en-US" sz="1100" dirty="0">
                <a:latin typeface="+mn-ea"/>
              </a:rPr>
              <a:t>年</a:t>
            </a:r>
            <a:r>
              <a:rPr lang="en-US" altLang="ja-JP" sz="1100" dirty="0">
                <a:latin typeface="+mn-ea"/>
              </a:rPr>
              <a:t>4</a:t>
            </a:r>
            <a:r>
              <a:rPr lang="ja-JP" altLang="en-US" sz="1100" dirty="0">
                <a:latin typeface="+mn-ea"/>
              </a:rPr>
              <a:t>月刊行</a:t>
            </a:r>
            <a:r>
              <a:rPr lang="en-US" altLang="ja-JP" sz="1100" dirty="0">
                <a:latin typeface="+mn-ea"/>
              </a:rPr>
              <a:t>, 368 p., Paper.</a:t>
            </a:r>
          </a:p>
          <a:p>
            <a:r>
              <a:rPr lang="en-US" altLang="ja-JP" sz="1100" dirty="0">
                <a:latin typeface="+mn-ea"/>
              </a:rPr>
              <a:t>ISBN 978-92-832-4502-5 </a:t>
            </a: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C4462BCD-A055-1D97-EDC3-7C29707F3EF9}"/>
              </a:ext>
            </a:extLst>
          </p:cNvPr>
          <p:cNvSpPr txBox="1"/>
          <p:nvPr/>
        </p:nvSpPr>
        <p:spPr>
          <a:xfrm>
            <a:off x="2027222" y="3187396"/>
            <a:ext cx="3429000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1100" dirty="0">
                <a:latin typeface="+mn-ea"/>
              </a:rPr>
              <a:t>WHO</a:t>
            </a:r>
            <a:r>
              <a:rPr lang="ja-JP" altLang="en-US" sz="1100" dirty="0">
                <a:latin typeface="+mn-ea"/>
              </a:rPr>
              <a:t>腫瘍分類シリーズ 第</a:t>
            </a:r>
            <a:r>
              <a:rPr lang="en-US" altLang="ja-JP" sz="1100" dirty="0">
                <a:latin typeface="+mn-ea"/>
              </a:rPr>
              <a:t>5</a:t>
            </a:r>
            <a:r>
              <a:rPr lang="ja-JP" altLang="en-US" sz="1100" dirty="0">
                <a:latin typeface="+mn-ea"/>
              </a:rPr>
              <a:t>版 第</a:t>
            </a:r>
            <a:r>
              <a:rPr lang="en-US" altLang="ja-JP" sz="1100" dirty="0">
                <a:latin typeface="+mn-ea"/>
              </a:rPr>
              <a:t>2</a:t>
            </a:r>
            <a:r>
              <a:rPr lang="ja-JP" altLang="en-US" sz="1100" dirty="0">
                <a:latin typeface="+mn-ea"/>
              </a:rPr>
              <a:t>巻：乳房腫瘍</a:t>
            </a:r>
          </a:p>
          <a:p>
            <a:r>
              <a:rPr lang="en-US" altLang="ja-JP" sz="1100" dirty="0">
                <a:latin typeface="+mn-ea"/>
              </a:rPr>
              <a:t>Breast </a:t>
            </a:r>
            <a:r>
              <a:rPr lang="en-US" altLang="ja-JP" sz="1100" dirty="0" err="1">
                <a:latin typeface="+mn-ea"/>
              </a:rPr>
              <a:t>Tumours</a:t>
            </a:r>
            <a:endParaRPr lang="en-US" altLang="ja-JP" sz="1100" dirty="0">
              <a:latin typeface="+mn-ea"/>
            </a:endParaRPr>
          </a:p>
          <a:p>
            <a:r>
              <a:rPr lang="en-US" altLang="ja-JP" sz="1100" dirty="0">
                <a:latin typeface="+mn-ea"/>
              </a:rPr>
              <a:t>2019</a:t>
            </a:r>
            <a:r>
              <a:rPr lang="ja-JP" altLang="en-US" sz="1100" dirty="0">
                <a:latin typeface="+mn-ea"/>
              </a:rPr>
              <a:t>年</a:t>
            </a:r>
            <a:r>
              <a:rPr lang="en-US" altLang="ja-JP" sz="1100" dirty="0">
                <a:latin typeface="+mn-ea"/>
              </a:rPr>
              <a:t>12</a:t>
            </a:r>
            <a:r>
              <a:rPr lang="ja-JP" altLang="en-US" sz="1100" dirty="0">
                <a:latin typeface="+mn-ea"/>
              </a:rPr>
              <a:t>月刊行</a:t>
            </a:r>
            <a:r>
              <a:rPr lang="en-US" altLang="ja-JP" sz="1100" dirty="0">
                <a:latin typeface="+mn-ea"/>
              </a:rPr>
              <a:t>, 368 p., Paper.</a:t>
            </a:r>
          </a:p>
          <a:p>
            <a:r>
              <a:rPr lang="en-US" altLang="ja-JP" sz="1100" dirty="0">
                <a:latin typeface="+mn-ea"/>
              </a:rPr>
              <a:t>ISBN 978-92-832-4500-1 </a:t>
            </a: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A35186D6-425E-9F3E-F058-22CE0D9B7287}"/>
              </a:ext>
            </a:extLst>
          </p:cNvPr>
          <p:cNvSpPr txBox="1"/>
          <p:nvPr/>
        </p:nvSpPr>
        <p:spPr>
          <a:xfrm>
            <a:off x="2027222" y="2308747"/>
            <a:ext cx="3429000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1100" dirty="0">
                <a:latin typeface="+mn-ea"/>
              </a:rPr>
              <a:t>WHO</a:t>
            </a:r>
            <a:r>
              <a:rPr lang="ja-JP" altLang="en-US" sz="1100" dirty="0">
                <a:latin typeface="+mn-ea"/>
              </a:rPr>
              <a:t>腫瘍分類シリーズ 第</a:t>
            </a:r>
            <a:r>
              <a:rPr lang="en-US" altLang="ja-JP" sz="1100" dirty="0">
                <a:latin typeface="+mn-ea"/>
              </a:rPr>
              <a:t>5</a:t>
            </a:r>
            <a:r>
              <a:rPr lang="ja-JP" altLang="en-US" sz="1100" dirty="0">
                <a:latin typeface="+mn-ea"/>
              </a:rPr>
              <a:t>版 第</a:t>
            </a:r>
            <a:r>
              <a:rPr lang="en-US" altLang="ja-JP" sz="1100" dirty="0">
                <a:latin typeface="+mn-ea"/>
              </a:rPr>
              <a:t>1</a:t>
            </a:r>
            <a:r>
              <a:rPr lang="ja-JP" altLang="en-US" sz="1100" dirty="0">
                <a:latin typeface="+mn-ea"/>
              </a:rPr>
              <a:t>巻：消化器系腫瘍</a:t>
            </a:r>
          </a:p>
          <a:p>
            <a:r>
              <a:rPr lang="en-US" altLang="ja-JP" sz="1100" dirty="0">
                <a:latin typeface="+mn-ea"/>
              </a:rPr>
              <a:t>Digestive System </a:t>
            </a:r>
            <a:r>
              <a:rPr lang="en-US" altLang="ja-JP" sz="1100" dirty="0" err="1">
                <a:latin typeface="+mn-ea"/>
              </a:rPr>
              <a:t>Tumours</a:t>
            </a:r>
            <a:endParaRPr lang="en-US" altLang="ja-JP" sz="1100" dirty="0">
              <a:latin typeface="+mn-ea"/>
            </a:endParaRPr>
          </a:p>
          <a:p>
            <a:r>
              <a:rPr lang="en-US" altLang="ja-JP" sz="1100" dirty="0">
                <a:latin typeface="+mn-ea"/>
              </a:rPr>
              <a:t>2019</a:t>
            </a:r>
            <a:r>
              <a:rPr lang="ja-JP" altLang="en-US" sz="1100" dirty="0">
                <a:latin typeface="+mn-ea"/>
              </a:rPr>
              <a:t>年</a:t>
            </a:r>
            <a:r>
              <a:rPr lang="en-US" altLang="ja-JP" sz="1100" dirty="0">
                <a:latin typeface="+mn-ea"/>
              </a:rPr>
              <a:t>7</a:t>
            </a:r>
            <a:r>
              <a:rPr lang="ja-JP" altLang="en-US" sz="1100" dirty="0">
                <a:latin typeface="+mn-ea"/>
              </a:rPr>
              <a:t>月刊行</a:t>
            </a:r>
            <a:r>
              <a:rPr lang="en-US" altLang="ja-JP" sz="1100" dirty="0">
                <a:latin typeface="+mn-ea"/>
              </a:rPr>
              <a:t>, 635 p., Paper.</a:t>
            </a:r>
          </a:p>
          <a:p>
            <a:r>
              <a:rPr lang="en-US" altLang="ja-JP" sz="1100" dirty="0">
                <a:latin typeface="+mn-ea"/>
              </a:rPr>
              <a:t>ISBN 978-92-832-4499-8 </a:t>
            </a: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E9AEF9A9-CF48-1CE9-B59A-978B6C9A066A}"/>
              </a:ext>
            </a:extLst>
          </p:cNvPr>
          <p:cNvSpPr txBox="1"/>
          <p:nvPr/>
        </p:nvSpPr>
        <p:spPr>
          <a:xfrm>
            <a:off x="96774" y="2009005"/>
            <a:ext cx="6594528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1200" dirty="0">
                <a:latin typeface="+mn-ea"/>
              </a:rPr>
              <a:t>《WHO</a:t>
            </a:r>
            <a:r>
              <a:rPr lang="ja-JP" altLang="en-US" sz="1200" dirty="0">
                <a:latin typeface="+mn-ea"/>
              </a:rPr>
              <a:t>腫瘍分類シリーズ 第</a:t>
            </a:r>
            <a:r>
              <a:rPr lang="en-US" altLang="ja-JP" sz="1200" dirty="0">
                <a:latin typeface="+mn-ea"/>
              </a:rPr>
              <a:t>5</a:t>
            </a:r>
            <a:r>
              <a:rPr lang="ja-JP" altLang="en-US" sz="1200" dirty="0">
                <a:latin typeface="+mn-ea"/>
              </a:rPr>
              <a:t>版 既刊のご案内</a:t>
            </a:r>
            <a:r>
              <a:rPr lang="en-US" altLang="ja-JP" sz="1200" dirty="0">
                <a:latin typeface="+mn-ea"/>
              </a:rPr>
              <a:t>》※</a:t>
            </a:r>
            <a:r>
              <a:rPr lang="ja-JP" altLang="en-US" sz="1200" dirty="0">
                <a:latin typeface="+mn-ea"/>
              </a:rPr>
              <a:t>各巻の価格は大学生協各店舗にてご確認ください。</a:t>
            </a:r>
          </a:p>
        </p:txBody>
      </p:sp>
      <p:pic>
        <p:nvPicPr>
          <p:cNvPr id="28" name="図 27">
            <a:extLst>
              <a:ext uri="{FF2B5EF4-FFF2-40B4-BE49-F238E27FC236}">
                <a16:creationId xmlns:a16="http://schemas.microsoft.com/office/drawing/2014/main" id="{22BFB568-291F-CDD4-F2C8-0A31B37793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5237" y="8936310"/>
            <a:ext cx="677121" cy="843626"/>
          </a:xfrm>
          <a:prstGeom prst="rect">
            <a:avLst/>
          </a:prstGeom>
        </p:spPr>
      </p:pic>
      <p:pic>
        <p:nvPicPr>
          <p:cNvPr id="29" name="図 28">
            <a:extLst>
              <a:ext uri="{FF2B5EF4-FFF2-40B4-BE49-F238E27FC236}">
                <a16:creationId xmlns:a16="http://schemas.microsoft.com/office/drawing/2014/main" id="{8558B16A-B971-64AC-3CDE-95D97243A98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5237" y="7055597"/>
            <a:ext cx="677121" cy="843626"/>
          </a:xfrm>
          <a:prstGeom prst="rect">
            <a:avLst/>
          </a:prstGeom>
        </p:spPr>
      </p:pic>
      <p:pic>
        <p:nvPicPr>
          <p:cNvPr id="30" name="図 29">
            <a:extLst>
              <a:ext uri="{FF2B5EF4-FFF2-40B4-BE49-F238E27FC236}">
                <a16:creationId xmlns:a16="http://schemas.microsoft.com/office/drawing/2014/main" id="{84408E5B-5933-F775-C27F-97EFE5C21D2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05237" y="6102111"/>
            <a:ext cx="677121" cy="843627"/>
          </a:xfrm>
          <a:prstGeom prst="rect">
            <a:avLst/>
          </a:prstGeom>
        </p:spPr>
      </p:pic>
      <p:pic>
        <p:nvPicPr>
          <p:cNvPr id="31" name="図 30">
            <a:extLst>
              <a:ext uri="{FF2B5EF4-FFF2-40B4-BE49-F238E27FC236}">
                <a16:creationId xmlns:a16="http://schemas.microsoft.com/office/drawing/2014/main" id="{1E6936CB-37E6-28DC-CA1C-0929804699A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05238" y="5140313"/>
            <a:ext cx="677121" cy="843626"/>
          </a:xfrm>
          <a:prstGeom prst="rect">
            <a:avLst/>
          </a:prstGeom>
        </p:spPr>
      </p:pic>
      <p:pic>
        <p:nvPicPr>
          <p:cNvPr id="32" name="図 31">
            <a:extLst>
              <a:ext uri="{FF2B5EF4-FFF2-40B4-BE49-F238E27FC236}">
                <a16:creationId xmlns:a16="http://schemas.microsoft.com/office/drawing/2014/main" id="{B5F7277D-DBB5-CC28-1BF9-B9B05B68F83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91074" y="4183213"/>
            <a:ext cx="677121" cy="843626"/>
          </a:xfrm>
          <a:prstGeom prst="rect">
            <a:avLst/>
          </a:prstGeom>
        </p:spPr>
      </p:pic>
      <p:pic>
        <p:nvPicPr>
          <p:cNvPr id="33" name="図 32">
            <a:extLst>
              <a:ext uri="{FF2B5EF4-FFF2-40B4-BE49-F238E27FC236}">
                <a16:creationId xmlns:a16="http://schemas.microsoft.com/office/drawing/2014/main" id="{5DFD4FE6-1810-C7C9-CA46-B5CD3E7867C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91074" y="3226113"/>
            <a:ext cx="677121" cy="843626"/>
          </a:xfrm>
          <a:prstGeom prst="rect">
            <a:avLst/>
          </a:prstGeom>
        </p:spPr>
      </p:pic>
      <p:pic>
        <p:nvPicPr>
          <p:cNvPr id="34" name="図 33">
            <a:extLst>
              <a:ext uri="{FF2B5EF4-FFF2-40B4-BE49-F238E27FC236}">
                <a16:creationId xmlns:a16="http://schemas.microsoft.com/office/drawing/2014/main" id="{21B0F83C-302E-3AC2-8098-2EB25C4C181B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91074" y="2297802"/>
            <a:ext cx="677121" cy="843626"/>
          </a:xfrm>
          <a:prstGeom prst="rect">
            <a:avLst/>
          </a:prstGeom>
        </p:spPr>
      </p:pic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C753AE7-FFEF-6746-07EB-157242FD3449}"/>
              </a:ext>
            </a:extLst>
          </p:cNvPr>
          <p:cNvSpPr txBox="1"/>
          <p:nvPr/>
        </p:nvSpPr>
        <p:spPr>
          <a:xfrm>
            <a:off x="708401" y="81835"/>
            <a:ext cx="5595836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1400" b="1" dirty="0">
                <a:latin typeface="+mn-ea"/>
              </a:rPr>
              <a:t>Table of Contents ※Part A, Part B</a:t>
            </a:r>
            <a:r>
              <a:rPr lang="ja-JP" altLang="en-US" sz="1400" b="1" dirty="0">
                <a:latin typeface="+mn-ea"/>
              </a:rPr>
              <a:t>の</a:t>
            </a:r>
            <a:r>
              <a:rPr lang="en-US" altLang="ja-JP" sz="1400" b="1" dirty="0">
                <a:latin typeface="+mn-ea"/>
              </a:rPr>
              <a:t>2</a:t>
            </a:r>
            <a:r>
              <a:rPr lang="ja-JP" altLang="en-US" sz="1400" b="1" dirty="0">
                <a:latin typeface="+mn-ea"/>
              </a:rPr>
              <a:t>巻構成となります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041B8F57-73BF-28DE-65AA-00B1D85A05D2}"/>
              </a:ext>
            </a:extLst>
          </p:cNvPr>
          <p:cNvSpPr txBox="1"/>
          <p:nvPr/>
        </p:nvSpPr>
        <p:spPr>
          <a:xfrm>
            <a:off x="140548" y="365991"/>
            <a:ext cx="3429000" cy="161582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1100" dirty="0">
                <a:latin typeface="+mn-ea"/>
              </a:rPr>
              <a:t>Part A</a:t>
            </a:r>
          </a:p>
          <a:p>
            <a:r>
              <a:rPr lang="en-US" altLang="ja-JP" sz="1100" dirty="0">
                <a:latin typeface="+mn-ea"/>
              </a:rPr>
              <a:t>1. Nasal, paranasal, and skull base </a:t>
            </a:r>
            <a:r>
              <a:rPr lang="en-US" altLang="ja-JP" sz="1100" dirty="0" err="1">
                <a:latin typeface="+mn-ea"/>
              </a:rPr>
              <a:t>tumours</a:t>
            </a:r>
            <a:endParaRPr lang="en-US" altLang="ja-JP" sz="1100" dirty="0">
              <a:latin typeface="+mn-ea"/>
            </a:endParaRPr>
          </a:p>
          <a:p>
            <a:r>
              <a:rPr lang="en-US" altLang="ja-JP" sz="1100" dirty="0">
                <a:latin typeface="+mn-ea"/>
              </a:rPr>
              <a:t>2. Nasopharyngeal </a:t>
            </a:r>
            <a:r>
              <a:rPr lang="en-US" altLang="ja-JP" sz="1100" dirty="0" err="1">
                <a:latin typeface="+mn-ea"/>
              </a:rPr>
              <a:t>tumours</a:t>
            </a:r>
            <a:endParaRPr lang="en-US" altLang="ja-JP" sz="1100" dirty="0">
              <a:latin typeface="+mn-ea"/>
            </a:endParaRPr>
          </a:p>
          <a:p>
            <a:r>
              <a:rPr lang="en-US" altLang="ja-JP" sz="1100" dirty="0">
                <a:latin typeface="+mn-ea"/>
              </a:rPr>
              <a:t>3. Hypopharyngeal, laryngeal, tracheal, and parapharyngeal </a:t>
            </a:r>
            <a:r>
              <a:rPr lang="en-US" altLang="ja-JP" sz="1100" dirty="0" err="1">
                <a:latin typeface="+mn-ea"/>
              </a:rPr>
              <a:t>tumours</a:t>
            </a:r>
            <a:endParaRPr lang="en-US" altLang="ja-JP" sz="1100" dirty="0">
              <a:latin typeface="+mn-ea"/>
            </a:endParaRPr>
          </a:p>
          <a:p>
            <a:r>
              <a:rPr lang="en-US" altLang="ja-JP" sz="1100" dirty="0">
                <a:latin typeface="+mn-ea"/>
              </a:rPr>
              <a:t>4. Salivary gland </a:t>
            </a:r>
            <a:r>
              <a:rPr lang="en-US" altLang="ja-JP" sz="1100" dirty="0" err="1">
                <a:latin typeface="+mn-ea"/>
              </a:rPr>
              <a:t>tumours</a:t>
            </a:r>
            <a:endParaRPr lang="en-US" altLang="ja-JP" sz="1100" dirty="0">
              <a:latin typeface="+mn-ea"/>
            </a:endParaRPr>
          </a:p>
          <a:p>
            <a:r>
              <a:rPr lang="en-US" altLang="ja-JP" sz="1100" dirty="0">
                <a:latin typeface="+mn-ea"/>
              </a:rPr>
              <a:t>5. Oral cavity and mobile tongue </a:t>
            </a:r>
            <a:r>
              <a:rPr lang="en-US" altLang="ja-JP" sz="1100" dirty="0" err="1">
                <a:latin typeface="+mn-ea"/>
              </a:rPr>
              <a:t>tumours</a:t>
            </a:r>
            <a:endParaRPr lang="en-US" altLang="ja-JP" sz="1100" dirty="0">
              <a:latin typeface="+mn-ea"/>
            </a:endParaRPr>
          </a:p>
          <a:p>
            <a:r>
              <a:rPr lang="en-US" altLang="ja-JP" sz="1100" dirty="0">
                <a:latin typeface="+mn-ea"/>
              </a:rPr>
              <a:t>6. Oropharyngeal </a:t>
            </a:r>
            <a:r>
              <a:rPr lang="en-US" altLang="ja-JP" sz="1100" dirty="0" err="1">
                <a:latin typeface="+mn-ea"/>
              </a:rPr>
              <a:t>tumours</a:t>
            </a:r>
            <a:endParaRPr lang="en-US" altLang="ja-JP" sz="1100" dirty="0">
              <a:latin typeface="+mn-ea"/>
            </a:endParaRPr>
          </a:p>
          <a:p>
            <a:r>
              <a:rPr lang="en-US" altLang="ja-JP" sz="1100" dirty="0">
                <a:latin typeface="+mn-ea"/>
              </a:rPr>
              <a:t>7. Odontogenic and maxillofacial bone </a:t>
            </a:r>
            <a:r>
              <a:rPr lang="en-US" altLang="ja-JP" sz="1100" dirty="0" err="1">
                <a:latin typeface="+mn-ea"/>
              </a:rPr>
              <a:t>tumours</a:t>
            </a:r>
            <a:endParaRPr lang="en-US" altLang="ja-JP" sz="1100" dirty="0">
              <a:latin typeface="+mn-ea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8ED825A5-CE4C-235A-BA43-2066CFA2293C}"/>
              </a:ext>
            </a:extLst>
          </p:cNvPr>
          <p:cNvSpPr txBox="1"/>
          <p:nvPr/>
        </p:nvSpPr>
        <p:spPr>
          <a:xfrm>
            <a:off x="3111847" y="365991"/>
            <a:ext cx="3760243" cy="1631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1000" dirty="0">
                <a:latin typeface="+mn-ea"/>
              </a:rPr>
              <a:t>Part B</a:t>
            </a:r>
          </a:p>
          <a:p>
            <a:r>
              <a:rPr lang="en-US" altLang="ja-JP" sz="1000" dirty="0">
                <a:latin typeface="+mn-ea"/>
              </a:rPr>
              <a:t>8. Ear </a:t>
            </a:r>
            <a:r>
              <a:rPr lang="en-US" altLang="ja-JP" sz="1000" dirty="0" err="1">
                <a:latin typeface="+mn-ea"/>
              </a:rPr>
              <a:t>tumours</a:t>
            </a:r>
            <a:endParaRPr lang="en-US" altLang="ja-JP" sz="1000" dirty="0">
              <a:latin typeface="+mn-ea"/>
            </a:endParaRPr>
          </a:p>
          <a:p>
            <a:r>
              <a:rPr lang="en-US" altLang="ja-JP" sz="1000" dirty="0">
                <a:latin typeface="+mn-ea"/>
              </a:rPr>
              <a:t>9. Soft tissue </a:t>
            </a:r>
            <a:r>
              <a:rPr lang="en-US" altLang="ja-JP" sz="1000" dirty="0" err="1">
                <a:latin typeface="+mn-ea"/>
              </a:rPr>
              <a:t>tumours</a:t>
            </a:r>
            <a:endParaRPr lang="en-US" altLang="ja-JP" sz="1000" dirty="0">
              <a:latin typeface="+mn-ea"/>
            </a:endParaRPr>
          </a:p>
          <a:p>
            <a:r>
              <a:rPr lang="en-US" altLang="ja-JP" sz="1000" dirty="0">
                <a:latin typeface="+mn-ea"/>
              </a:rPr>
              <a:t>10. </a:t>
            </a:r>
            <a:r>
              <a:rPr lang="en-US" altLang="ja-JP" sz="1000" dirty="0" err="1">
                <a:latin typeface="+mn-ea"/>
              </a:rPr>
              <a:t>Haematolymphoid</a:t>
            </a:r>
            <a:r>
              <a:rPr lang="en-US" altLang="ja-JP" sz="1000" dirty="0">
                <a:latin typeface="+mn-ea"/>
              </a:rPr>
              <a:t> proliferations and neoplasia</a:t>
            </a:r>
          </a:p>
          <a:p>
            <a:r>
              <a:rPr lang="en-US" altLang="ja-JP" sz="1000" dirty="0">
                <a:latin typeface="+mn-ea"/>
              </a:rPr>
              <a:t>11. Melanocytic </a:t>
            </a:r>
            <a:r>
              <a:rPr lang="en-US" altLang="ja-JP" sz="1000" dirty="0" err="1">
                <a:latin typeface="+mn-ea"/>
              </a:rPr>
              <a:t>tumours</a:t>
            </a:r>
            <a:endParaRPr lang="en-US" altLang="ja-JP" sz="1000" dirty="0">
              <a:latin typeface="+mn-ea"/>
            </a:endParaRPr>
          </a:p>
          <a:p>
            <a:r>
              <a:rPr lang="en-US" altLang="ja-JP" sz="1000" dirty="0">
                <a:latin typeface="+mn-ea"/>
              </a:rPr>
              <a:t>12. </a:t>
            </a:r>
            <a:r>
              <a:rPr lang="en-US" altLang="ja-JP" sz="1000" dirty="0" err="1">
                <a:latin typeface="+mn-ea"/>
              </a:rPr>
              <a:t>Tumours</a:t>
            </a:r>
            <a:r>
              <a:rPr lang="en-US" altLang="ja-JP" sz="1000" dirty="0">
                <a:latin typeface="+mn-ea"/>
              </a:rPr>
              <a:t> and </a:t>
            </a:r>
            <a:r>
              <a:rPr lang="en-US" altLang="ja-JP" sz="1000" dirty="0" err="1">
                <a:latin typeface="+mn-ea"/>
              </a:rPr>
              <a:t>tumour</a:t>
            </a:r>
            <a:r>
              <a:rPr lang="en-US" altLang="ja-JP" sz="1000" dirty="0">
                <a:latin typeface="+mn-ea"/>
              </a:rPr>
              <a:t>-like lesions of the neck and lymph nodes</a:t>
            </a:r>
          </a:p>
          <a:p>
            <a:r>
              <a:rPr lang="en-US" altLang="ja-JP" sz="1000" dirty="0">
                <a:latin typeface="+mn-ea"/>
              </a:rPr>
              <a:t>13. Germ cell </a:t>
            </a:r>
            <a:r>
              <a:rPr lang="en-US" altLang="ja-JP" sz="1000" dirty="0" err="1">
                <a:latin typeface="+mn-ea"/>
              </a:rPr>
              <a:t>tumours</a:t>
            </a:r>
            <a:endParaRPr lang="en-US" altLang="ja-JP" sz="1000" dirty="0">
              <a:latin typeface="+mn-ea"/>
            </a:endParaRPr>
          </a:p>
          <a:p>
            <a:r>
              <a:rPr lang="en-US" altLang="ja-JP" sz="1000" dirty="0">
                <a:latin typeface="+mn-ea"/>
              </a:rPr>
              <a:t>14. Metastasis</a:t>
            </a:r>
          </a:p>
          <a:p>
            <a:r>
              <a:rPr lang="en-US" altLang="ja-JP" sz="1000" dirty="0">
                <a:latin typeface="+mn-ea"/>
              </a:rPr>
              <a:t>15. Neuroendocrine neoplasms and paraganglioma</a:t>
            </a:r>
          </a:p>
          <a:p>
            <a:r>
              <a:rPr lang="en-US" altLang="ja-JP" sz="1000" dirty="0">
                <a:latin typeface="+mn-ea"/>
              </a:rPr>
              <a:t>16. Genetic </a:t>
            </a:r>
            <a:r>
              <a:rPr lang="en-US" altLang="ja-JP" sz="1000" dirty="0" err="1">
                <a:latin typeface="+mn-ea"/>
              </a:rPr>
              <a:t>tumour</a:t>
            </a:r>
            <a:r>
              <a:rPr lang="en-US" altLang="ja-JP" sz="1000" dirty="0">
                <a:latin typeface="+mn-ea"/>
              </a:rPr>
              <a:t> syndromes involving the head and neck </a:t>
            </a:r>
          </a:p>
        </p:txBody>
      </p:sp>
      <p:pic>
        <p:nvPicPr>
          <p:cNvPr id="12" name="図 11">
            <a:extLst>
              <a:ext uri="{FF2B5EF4-FFF2-40B4-BE49-F238E27FC236}">
                <a16:creationId xmlns:a16="http://schemas.microsoft.com/office/drawing/2014/main" id="{E152BD7C-1C25-B29D-C372-D8B30D2310E0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905237" y="7982825"/>
            <a:ext cx="677673" cy="855424"/>
          </a:xfrm>
          <a:prstGeom prst="rect">
            <a:avLst/>
          </a:prstGeom>
        </p:spPr>
      </p:pic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2E11C6BD-1F26-6166-B410-161A91B18FD5}"/>
              </a:ext>
            </a:extLst>
          </p:cNvPr>
          <p:cNvSpPr txBox="1"/>
          <p:nvPr/>
        </p:nvSpPr>
        <p:spPr>
          <a:xfrm>
            <a:off x="2113763" y="7977007"/>
            <a:ext cx="3436294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1100" dirty="0">
                <a:latin typeface="+mn-ea"/>
              </a:rPr>
              <a:t>WHO</a:t>
            </a:r>
            <a:r>
              <a:rPr lang="ja-JP" altLang="en-US" sz="1100" dirty="0">
                <a:latin typeface="+mn-ea"/>
              </a:rPr>
              <a:t>腫瘍分類シリーズ 第</a:t>
            </a:r>
            <a:r>
              <a:rPr lang="en-US" altLang="ja-JP" sz="1100" dirty="0">
                <a:latin typeface="+mn-ea"/>
              </a:rPr>
              <a:t>5</a:t>
            </a:r>
            <a:r>
              <a:rPr lang="ja-JP" altLang="en-US" sz="1100" dirty="0">
                <a:latin typeface="+mn-ea"/>
              </a:rPr>
              <a:t>版 第</a:t>
            </a:r>
            <a:r>
              <a:rPr lang="en-US" altLang="ja-JP" sz="1100" dirty="0">
                <a:latin typeface="+mn-ea"/>
              </a:rPr>
              <a:t>7</a:t>
            </a:r>
            <a:r>
              <a:rPr lang="ja-JP" altLang="en-US" sz="1100" dirty="0">
                <a:latin typeface="+mn-ea"/>
              </a:rPr>
              <a:t>巻：小児腫瘍（全</a:t>
            </a:r>
            <a:r>
              <a:rPr lang="en-US" altLang="ja-JP" sz="1100" dirty="0">
                <a:latin typeface="+mn-ea"/>
              </a:rPr>
              <a:t>2</a:t>
            </a:r>
            <a:r>
              <a:rPr lang="ja-JP" altLang="en-US" sz="1100" dirty="0">
                <a:latin typeface="+mn-ea"/>
              </a:rPr>
              <a:t>巻） </a:t>
            </a:r>
            <a:r>
              <a:rPr lang="en-US" altLang="ja-JP" sz="1100" dirty="0" err="1">
                <a:latin typeface="+mn-ea"/>
              </a:rPr>
              <a:t>Paediatric</a:t>
            </a:r>
            <a:r>
              <a:rPr lang="en-US" altLang="ja-JP" sz="1100" dirty="0">
                <a:latin typeface="+mn-ea"/>
              </a:rPr>
              <a:t> </a:t>
            </a:r>
            <a:r>
              <a:rPr lang="en-US" altLang="ja-JP" sz="1100" dirty="0" err="1">
                <a:latin typeface="+mn-ea"/>
              </a:rPr>
              <a:t>Tumours</a:t>
            </a:r>
            <a:endParaRPr lang="en-US" altLang="ja-JP" sz="1100" dirty="0">
              <a:latin typeface="+mn-ea"/>
            </a:endParaRPr>
          </a:p>
          <a:p>
            <a:r>
              <a:rPr lang="en-US" altLang="ja-JP" sz="1100" dirty="0">
                <a:latin typeface="+mn-ea"/>
              </a:rPr>
              <a:t>2023</a:t>
            </a:r>
            <a:r>
              <a:rPr lang="ja-JP" altLang="en-US" sz="1100" dirty="0">
                <a:latin typeface="+mn-ea"/>
              </a:rPr>
              <a:t>年</a:t>
            </a:r>
            <a:r>
              <a:rPr lang="en-US" altLang="ja-JP" sz="1100" dirty="0">
                <a:latin typeface="+mn-ea"/>
              </a:rPr>
              <a:t>7</a:t>
            </a:r>
            <a:r>
              <a:rPr lang="ja-JP" altLang="en-US" sz="1100" dirty="0">
                <a:latin typeface="+mn-ea"/>
              </a:rPr>
              <a:t>月刊行</a:t>
            </a:r>
            <a:r>
              <a:rPr lang="en-US" altLang="ja-JP" sz="1100" dirty="0">
                <a:latin typeface="+mn-ea"/>
              </a:rPr>
              <a:t>, 2 Vols., 1228 p., Paper.</a:t>
            </a:r>
          </a:p>
          <a:p>
            <a:r>
              <a:rPr lang="en-US" altLang="ja-JP" sz="1100" dirty="0">
                <a:latin typeface="+mn-ea"/>
              </a:rPr>
              <a:t>ISBN 978-92-832-4510-0 </a:t>
            </a:r>
          </a:p>
        </p:txBody>
      </p:sp>
    </p:spTree>
    <p:extLst>
      <p:ext uri="{BB962C8B-B14F-4D97-AF65-F5344CB8AC3E}">
        <p14:creationId xmlns:p14="http://schemas.microsoft.com/office/powerpoint/2010/main" val="960127154"/>
      </p:ext>
    </p:extLst>
  </p:cSld>
  <p:clrMapOvr>
    <a:masterClrMapping/>
  </p:clrMapOvr>
</p:sld>
</file>

<file path=ppt/theme/theme1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27960639A4BC2D42B1B19A745E4335BA" ma:contentTypeVersion="14" ma:contentTypeDescription="新しいドキュメントを作成します。" ma:contentTypeScope="" ma:versionID="3156ab8da325eefade19f690baa11404">
  <xsd:schema xmlns:xsd="http://www.w3.org/2001/XMLSchema" xmlns:xs="http://www.w3.org/2001/XMLSchema" xmlns:p="http://schemas.microsoft.com/office/2006/metadata/properties" xmlns:ns3="5a0e99c9-1fce-4171-961b-a0d116a432d6" xmlns:ns4="e577983b-3559-4226-a562-3737c7d932ac" targetNamespace="http://schemas.microsoft.com/office/2006/metadata/properties" ma:root="true" ma:fieldsID="69b54f1321d4b73946904d7727d413c7" ns3:_="" ns4:_="">
    <xsd:import namespace="5a0e99c9-1fce-4171-961b-a0d116a432d6"/>
    <xsd:import namespace="e577983b-3559-4226-a562-3737c7d932ac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_activity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a0e99c9-1fce-4171-961b-a0d116a432d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_activity" ma:index="19" nillable="true" ma:displayName="_activity" ma:hidden="true" ma:internalName="_activity">
      <xsd:simpleType>
        <xsd:restriction base="dms:Note"/>
      </xsd:simpleType>
    </xsd:element>
    <xsd:element name="MediaServiceObjectDetectorVersions" ma:index="2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577983b-3559-4226-a562-3737c7d932ac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共有のヒントのハッシュ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5a0e99c9-1fce-4171-961b-a0d116a432d6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09062B3-B4EB-4C40-89C5-5E58F987CDE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a0e99c9-1fce-4171-961b-a0d116a432d6"/>
    <ds:schemaRef ds:uri="e577983b-3559-4226-a562-3737c7d932a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4C04940-6A60-4538-91C8-2274B0079387}">
  <ds:schemaRefs>
    <ds:schemaRef ds:uri="http://schemas.microsoft.com/office/2006/metadata/properties"/>
    <ds:schemaRef ds:uri="http://www.w3.org/XML/1998/namespace"/>
    <ds:schemaRef ds:uri="http://schemas.openxmlformats.org/package/2006/metadata/core-properties"/>
    <ds:schemaRef ds:uri="http://schemas.microsoft.com/office/infopath/2007/PartnerControls"/>
    <ds:schemaRef ds:uri="http://purl.org/dc/terms/"/>
    <ds:schemaRef ds:uri="5a0e99c9-1fce-4171-961b-a0d116a432d6"/>
    <ds:schemaRef ds:uri="http://schemas.microsoft.com/office/2006/documentManagement/types"/>
    <ds:schemaRef ds:uri="e577983b-3559-4226-a562-3737c7d932ac"/>
    <ds:schemaRef ds:uri="http://purl.org/dc/dcmitype/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D26565BB-0CD5-4A5E-B335-EF8F2E5CCC7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715</Words>
  <Application>Microsoft Office PowerPoint</Application>
  <PresentationFormat>A4 210 x 297 mm</PresentationFormat>
  <Paragraphs>69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ＭＳ Ｐゴシック</vt:lpstr>
      <vt:lpstr>ＭＳ Ｐ明朝</vt:lpstr>
      <vt:lpstr>Arial</vt:lpstr>
      <vt:lpstr>Calibri</vt:lpstr>
      <vt:lpstr>ホワイト</vt:lpstr>
      <vt:lpstr>PowerPoint プレゼンテーション</vt:lpstr>
      <vt:lpstr>PowerPoint プレゼンテーション</vt:lpstr>
    </vt:vector>
  </TitlesOfParts>
  <Company>大学生協東京事業連合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福岡 和宏</dc:creator>
  <cp:lastModifiedBy>坂本 晋一</cp:lastModifiedBy>
  <cp:revision>10</cp:revision>
  <cp:lastPrinted>2021-06-29T04:30:37Z</cp:lastPrinted>
  <dcterms:created xsi:type="dcterms:W3CDTF">2014-05-01T03:32:24Z</dcterms:created>
  <dcterms:modified xsi:type="dcterms:W3CDTF">2024-05-30T08:20:29Z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0x01010027960639A4BC2D42B1B19A745E4335BA</vt:lpwstr>
  </property>
  <property fmtid="{D5CDD505-2E9C-101B-9397-08002B2CF9AE}" pid="3" name="MediaServiceImageTags">
    <vt:lpwstr/>
  </property>
</Properties>
</file>