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73" r:id="rId5"/>
    <p:sldId id="274" r:id="rId6"/>
  </p:sldIdLst>
  <p:sldSz cx="6858000" cy="9906000" type="A4"/>
  <p:notesSz cx="6797675" cy="99266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2849A6-C85E-408F-A408-1ABB95BF1009}" v="6" dt="2024-04-03T08:33:37.9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2112" y="3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3C5077A1-450E-408F-B206-3DB20FCC2838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FF8625AC-4554-441D-9B7A-8D9BEC8F0E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236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75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08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5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0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408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58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68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35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49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23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018D4-0BCC-474B-BAB3-076CC35EE01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43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018D4-0BCC-474B-BAB3-076CC35EE01F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38AF-ABD6-C447-BDF9-8215137A8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47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線コネクタ 20"/>
          <p:cNvCxnSpPr/>
          <p:nvPr/>
        </p:nvCxnSpPr>
        <p:spPr>
          <a:xfrm>
            <a:off x="0" y="7463945"/>
            <a:ext cx="6858000" cy="17869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336465" y="7612146"/>
            <a:ext cx="6233008" cy="276999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000" b="1" dirty="0">
                <a:latin typeface="+mn-ea"/>
              </a:rPr>
              <a:t>Head and Neck </a:t>
            </a:r>
            <a:r>
              <a:rPr lang="en-US" altLang="ja-JP" sz="1000" b="1" dirty="0" err="1">
                <a:latin typeface="+mn-ea"/>
              </a:rPr>
              <a:t>Tumours</a:t>
            </a:r>
            <a:r>
              <a:rPr lang="en-US" altLang="ja-JP" sz="1000" b="1" dirty="0">
                <a:latin typeface="+mn-ea"/>
              </a:rPr>
              <a:t>, 5th ed./WHO</a:t>
            </a:r>
            <a:r>
              <a:rPr lang="ja-JP" altLang="en-US" sz="1000" b="1" dirty="0">
                <a:latin typeface="+mn-ea"/>
              </a:rPr>
              <a:t>腫瘍分類シリーズ 第</a:t>
            </a:r>
            <a:r>
              <a:rPr lang="en-US" altLang="ja-JP" sz="1000" b="1" dirty="0">
                <a:latin typeface="+mn-ea"/>
              </a:rPr>
              <a:t>5</a:t>
            </a:r>
            <a:r>
              <a:rPr lang="ja-JP" altLang="en-US" sz="1000" b="1" dirty="0">
                <a:latin typeface="+mn-ea"/>
              </a:rPr>
              <a:t>版第</a:t>
            </a:r>
            <a:r>
              <a:rPr lang="en-US" altLang="ja-JP" sz="1000" b="1" dirty="0">
                <a:latin typeface="+mn-ea"/>
              </a:rPr>
              <a:t>9</a:t>
            </a:r>
            <a:r>
              <a:rPr lang="ja-JP" altLang="en-US" sz="1000" b="1" dirty="0">
                <a:latin typeface="+mn-ea"/>
              </a:rPr>
              <a:t>巻：頭頸部の腫瘍（全</a:t>
            </a:r>
            <a:r>
              <a:rPr lang="en-US" altLang="ja-JP" sz="1000" b="1" dirty="0">
                <a:latin typeface="+mn-ea"/>
              </a:rPr>
              <a:t>2</a:t>
            </a:r>
            <a:r>
              <a:rPr lang="ja-JP" altLang="en-US" sz="1000" b="1" dirty="0">
                <a:latin typeface="+mn-ea"/>
              </a:rPr>
              <a:t>巻）　　</a:t>
            </a:r>
            <a:r>
              <a:rPr lang="ja-JP" altLang="en-US" sz="1200" dirty="0">
                <a:latin typeface="+mn-ea"/>
              </a:rPr>
              <a:t>注文書</a:t>
            </a:r>
            <a:endParaRPr lang="en-US" altLang="ja-JP" sz="1200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46807" y="8194955"/>
            <a:ext cx="6301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>
                <a:latin typeface="+mn-ea"/>
              </a:rPr>
              <a:t>氏名</a:t>
            </a:r>
            <a:r>
              <a:rPr kumimoji="1" lang="en-US" altLang="ja-JP" sz="1200">
                <a:latin typeface="+mn-ea"/>
              </a:rPr>
              <a:t>:</a:t>
            </a:r>
            <a:r>
              <a:rPr kumimoji="1" lang="ja-JP" altLang="en-US" sz="1200">
                <a:latin typeface="+mn-ea"/>
              </a:rPr>
              <a:t>　　　　　　　　　　　　　　</a:t>
            </a:r>
            <a:r>
              <a:rPr kumimoji="1" lang="en-US" altLang="ja-JP" sz="1200">
                <a:latin typeface="+mn-ea"/>
              </a:rPr>
              <a:t>TEL:</a:t>
            </a:r>
            <a:r>
              <a:rPr kumimoji="1" lang="ja-JP" altLang="en-US" sz="1200">
                <a:latin typeface="+mn-ea"/>
              </a:rPr>
              <a:t>　　　　　　　　　　　　　　お支払方法</a:t>
            </a:r>
            <a:r>
              <a:rPr lang="ja-JP" altLang="en-US" sz="1200">
                <a:latin typeface="+mn-ea"/>
              </a:rPr>
              <a:t>（</a:t>
            </a:r>
            <a:r>
              <a:rPr lang="en-US" altLang="ja-JP" sz="1200">
                <a:latin typeface="+mn-ea"/>
              </a:rPr>
              <a:t>○</a:t>
            </a:r>
            <a:r>
              <a:rPr lang="ja-JP" altLang="en-US" sz="1200">
                <a:latin typeface="+mn-ea"/>
              </a:rPr>
              <a:t>で囲む）　</a:t>
            </a:r>
            <a:r>
              <a:rPr lang="en-US" altLang="ja-JP" sz="1200">
                <a:latin typeface="+mn-ea"/>
              </a:rPr>
              <a:t> </a:t>
            </a:r>
            <a:r>
              <a:rPr lang="ja-JP" altLang="en-US" sz="1200">
                <a:latin typeface="+mn-ea"/>
              </a:rPr>
              <a:t>校費・私費</a:t>
            </a:r>
            <a:r>
              <a:rPr kumimoji="1" lang="en-US" altLang="ja-JP" sz="1200">
                <a:latin typeface="+mn-ea"/>
              </a:rPr>
              <a:t> </a:t>
            </a:r>
            <a:r>
              <a:rPr kumimoji="1" lang="ja-JP" altLang="en-US" sz="1200"/>
              <a:t>　　　　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55854" y="8663798"/>
            <a:ext cx="6292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sz="1200" dirty="0">
                <a:latin typeface="+mn-ea"/>
              </a:rPr>
              <a:t>学部名；　　　　　　 　　</a:t>
            </a:r>
            <a:r>
              <a:rPr lang="ja-JP" altLang="en-US" sz="1200" dirty="0">
                <a:latin typeface="+mn-ea"/>
              </a:rPr>
              <a:t>　　　</a:t>
            </a:r>
            <a:r>
              <a:rPr lang="ja-JP" altLang="ja-JP" sz="1200" dirty="0">
                <a:latin typeface="+mn-ea"/>
              </a:rPr>
              <a:t>学科名：　　　　　　　</a:t>
            </a:r>
            <a:r>
              <a:rPr lang="ja-JP" altLang="en-US" sz="1200" dirty="0">
                <a:latin typeface="+mn-ea"/>
              </a:rPr>
              <a:t>　　　　　</a:t>
            </a:r>
            <a:r>
              <a:rPr lang="ja-JP" altLang="ja-JP" sz="1200" dirty="0">
                <a:latin typeface="+mn-ea"/>
              </a:rPr>
              <a:t>研究科</a:t>
            </a:r>
            <a:r>
              <a:rPr lang="en-US" altLang="ja-JP" sz="1200" dirty="0">
                <a:latin typeface="+mn-ea"/>
              </a:rPr>
              <a:t>or</a:t>
            </a:r>
            <a:r>
              <a:rPr lang="ja-JP" altLang="ja-JP" sz="1200" dirty="0">
                <a:latin typeface="+mn-ea"/>
              </a:rPr>
              <a:t>研究室名：　　　　　　　　　　　　　</a:t>
            </a:r>
          </a:p>
        </p:txBody>
      </p:sp>
      <p:cxnSp>
        <p:nvCxnSpPr>
          <p:cNvPr id="25" name="直線コネクタ 24"/>
          <p:cNvCxnSpPr/>
          <p:nvPr/>
        </p:nvCxnSpPr>
        <p:spPr>
          <a:xfrm>
            <a:off x="357149" y="8471954"/>
            <a:ext cx="6212324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>
            <a:off x="324737" y="8961375"/>
            <a:ext cx="6301421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324736" y="9036720"/>
            <a:ext cx="6301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/>
              <a:t>ご注文日：　　　　年　　　　　月　　　　日　受付者：　　　　　　　　　　店名</a:t>
            </a:r>
            <a:endParaRPr kumimoji="1" lang="ja-JP" altLang="en-US" sz="1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64921" y="7883249"/>
            <a:ext cx="6552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ja-JP" altLang="en-US" sz="1400" b="1" dirty="0">
                <a:latin typeface="+mn-ea"/>
                <a:cs typeface="ヒラギノ角ゴ Pro W6"/>
              </a:rPr>
              <a:t>ご注文</a:t>
            </a:r>
            <a:r>
              <a:rPr lang="ja-JP" altLang="en-US" sz="1400" b="1" u="sng" dirty="0">
                <a:latin typeface="+mn-ea"/>
                <a:cs typeface="ヒラギノ角ゴ Pro W6"/>
              </a:rPr>
              <a:t>　　  </a:t>
            </a:r>
            <a:r>
              <a:rPr lang="ja-JP" altLang="en-US" sz="1400" b="1" dirty="0">
                <a:latin typeface="+mn-ea"/>
                <a:cs typeface="ヒラギノ角ゴ Pro W6"/>
              </a:rPr>
              <a:t>冊</a:t>
            </a:r>
            <a:endParaRPr lang="en-US" altLang="ja-JP" sz="1400" b="1" dirty="0">
              <a:latin typeface="+mn-ea"/>
              <a:cs typeface="ヒラギノ角ゴ Pro W6"/>
            </a:endParaRPr>
          </a:p>
        </p:txBody>
      </p:sp>
      <p:pic>
        <p:nvPicPr>
          <p:cNvPr id="29" name="図 28" descr="大学生協ロゴ のコピー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608" y="9409642"/>
            <a:ext cx="412067" cy="413656"/>
          </a:xfrm>
          <a:prstGeom prst="rect">
            <a:avLst/>
          </a:prstGeom>
        </p:spPr>
      </p:pic>
      <p:sp>
        <p:nvSpPr>
          <p:cNvPr id="31" name="テキスト ボックス 15"/>
          <p:cNvSpPr txBox="1"/>
          <p:nvPr/>
        </p:nvSpPr>
        <p:spPr>
          <a:xfrm>
            <a:off x="4888236" y="9630148"/>
            <a:ext cx="14633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latin typeface="+mn-ea"/>
              </a:rPr>
              <a:t>発行：</a:t>
            </a:r>
            <a:r>
              <a:rPr kumimoji="1" lang="en-US" altLang="ja-JP" sz="1000" dirty="0">
                <a:latin typeface="+mn-ea"/>
              </a:rPr>
              <a:t>2024</a:t>
            </a:r>
            <a:r>
              <a:rPr kumimoji="1" lang="ja-JP" altLang="en-US" sz="1000" dirty="0">
                <a:latin typeface="+mn-ea"/>
              </a:rPr>
              <a:t>年</a:t>
            </a:r>
            <a:r>
              <a:rPr kumimoji="1" lang="en-US" altLang="ja-JP" sz="1000" dirty="0">
                <a:latin typeface="+mn-ea"/>
              </a:rPr>
              <a:t>04</a:t>
            </a:r>
            <a:r>
              <a:rPr kumimoji="1" lang="ja-JP" altLang="en-US" sz="1000" dirty="0">
                <a:latin typeface="+mn-ea"/>
              </a:rPr>
              <a:t>月</a:t>
            </a:r>
            <a:r>
              <a:rPr kumimoji="1" lang="en-US" altLang="ja-JP" sz="1000" dirty="0">
                <a:latin typeface="+mn-ea"/>
              </a:rPr>
              <a:t>03</a:t>
            </a:r>
            <a:r>
              <a:rPr kumimoji="1" lang="ja-JP" altLang="en-US" sz="1000" dirty="0">
                <a:latin typeface="+mn-ea"/>
              </a:rPr>
              <a:t>日</a:t>
            </a: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193959" y="138969"/>
            <a:ext cx="6518019" cy="702128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altLang="ja-JP" sz="2000" dirty="0">
                <a:solidFill>
                  <a:srgbClr val="FFFFFF"/>
                </a:solidFill>
                <a:latin typeface="+mj-ea"/>
                <a:ea typeface="+mj-ea"/>
              </a:rPr>
              <a:t>Medical  </a:t>
            </a:r>
            <a:r>
              <a:rPr kumimoji="1" lang="en-US" altLang="ja-JP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ea"/>
                <a:ea typeface="+mj-ea"/>
              </a:rPr>
              <a:t>Book Information from UNIV. CO-OP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46807" y="6323428"/>
            <a:ext cx="6257283" cy="975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0000"/>
              </a:lnSpc>
            </a:pPr>
            <a:r>
              <a:rPr kumimoji="1" lang="ja-JP" altLang="en-US" sz="24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ヒラギノ角ゴ Std W8"/>
              </a:rPr>
              <a:t>組合員価格は生協店舗にお尋ねください</a:t>
            </a:r>
            <a:endParaRPr lang="en-US" altLang="ja-JP" sz="24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ヒラギノ角ゴ Std W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500" dirty="0">
                <a:latin typeface="+mj-ea"/>
                <a:ea typeface="+mj-ea"/>
                <a:cs typeface="ヒラギノ角ゴ Std W8"/>
              </a:rPr>
              <a:t>＊海外からの仕入れのため為替レートの変動により価格は変動します。</a:t>
            </a:r>
            <a:endParaRPr lang="en-US" altLang="ja-JP" sz="1500" dirty="0">
              <a:latin typeface="+mj-ea"/>
              <a:ea typeface="+mj-ea"/>
              <a:cs typeface="ヒラギノ角ゴ Std W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1500" dirty="0">
                <a:latin typeface="+mj-ea"/>
                <a:ea typeface="+mj-ea"/>
                <a:cs typeface="ヒラギノ角ゴ Std W8"/>
              </a:rPr>
              <a:t>ご容赦ください。</a:t>
            </a:r>
            <a:endParaRPr lang="en-US" altLang="ja-JP" sz="1500" u="sng" dirty="0">
              <a:latin typeface="+mn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7C2FF6C-5B30-CD5F-A43B-741FC82DEAC3}"/>
              </a:ext>
            </a:extLst>
          </p:cNvPr>
          <p:cNvSpPr txBox="1"/>
          <p:nvPr/>
        </p:nvSpPr>
        <p:spPr>
          <a:xfrm>
            <a:off x="3092824" y="56612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404C831-CCEC-485B-F8C8-E543927040F6}"/>
              </a:ext>
            </a:extLst>
          </p:cNvPr>
          <p:cNvSpPr txBox="1"/>
          <p:nvPr/>
        </p:nvSpPr>
        <p:spPr>
          <a:xfrm>
            <a:off x="314861" y="775675"/>
            <a:ext cx="6147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3000" b="1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Head and Neck </a:t>
            </a:r>
            <a:r>
              <a:rPr lang="en-US" altLang="ja-JP" sz="3000" b="1" i="0" dirty="0" err="1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Tumours</a:t>
            </a:r>
            <a:r>
              <a:rPr lang="en-US" altLang="ja-JP" sz="3000" b="1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, 5th ed.</a:t>
            </a:r>
            <a:r>
              <a:rPr lang="ja-JP" altLang="en-US" sz="3000" b="1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(WHO Classification of </a:t>
            </a:r>
            <a:r>
              <a:rPr lang="en-US" altLang="ja-JP" i="0" dirty="0" err="1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Tumours</a:t>
            </a:r>
            <a:r>
              <a:rPr lang="en-US" altLang="ja-JP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Vol. 9)  2 Vols.</a:t>
            </a:r>
            <a:endParaRPr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412FE9-49A9-96C1-C540-0475F0121BAA}"/>
              </a:ext>
            </a:extLst>
          </p:cNvPr>
          <p:cNvSpPr txBox="1"/>
          <p:nvPr/>
        </p:nvSpPr>
        <p:spPr>
          <a:xfrm>
            <a:off x="700038" y="1579559"/>
            <a:ext cx="5932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>
                <a:latin typeface="+mj-ea"/>
                <a:ea typeface="+mj-ea"/>
              </a:rPr>
              <a:t>WHO</a:t>
            </a:r>
            <a:r>
              <a:rPr kumimoji="1" lang="ja-JP" altLang="en-US" sz="1600" b="1" dirty="0">
                <a:latin typeface="+mj-ea"/>
                <a:ea typeface="+mj-ea"/>
              </a:rPr>
              <a:t>腫瘍分類シリーズ 第</a:t>
            </a:r>
            <a:r>
              <a:rPr kumimoji="1" lang="en-US" altLang="ja-JP" sz="1600" b="1" dirty="0">
                <a:latin typeface="+mj-ea"/>
                <a:ea typeface="+mj-ea"/>
              </a:rPr>
              <a:t>5</a:t>
            </a:r>
            <a:r>
              <a:rPr kumimoji="1" lang="ja-JP" altLang="en-US" sz="1600" b="1" dirty="0">
                <a:latin typeface="+mj-ea"/>
                <a:ea typeface="+mj-ea"/>
              </a:rPr>
              <a:t>版第</a:t>
            </a:r>
            <a:r>
              <a:rPr kumimoji="1" lang="en-US" altLang="ja-JP" sz="1600" b="1" dirty="0">
                <a:latin typeface="+mj-ea"/>
                <a:ea typeface="+mj-ea"/>
              </a:rPr>
              <a:t>9</a:t>
            </a:r>
            <a:r>
              <a:rPr kumimoji="1" lang="ja-JP" altLang="en-US" sz="1600" b="1" dirty="0">
                <a:latin typeface="+mj-ea"/>
                <a:ea typeface="+mj-ea"/>
              </a:rPr>
              <a:t>巻：頭頸部の腫瘍（全</a:t>
            </a:r>
            <a:r>
              <a:rPr kumimoji="1" lang="en-US" altLang="ja-JP" sz="1600" b="1" dirty="0">
                <a:latin typeface="+mj-ea"/>
                <a:ea typeface="+mj-ea"/>
              </a:rPr>
              <a:t>2</a:t>
            </a:r>
            <a:r>
              <a:rPr kumimoji="1" lang="ja-JP" altLang="en-US" sz="1600" b="1" dirty="0">
                <a:latin typeface="+mj-ea"/>
                <a:ea typeface="+mj-ea"/>
              </a:rPr>
              <a:t>巻）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D82B1B9-2EE2-BA81-9EB2-352D9E9D8BF5}"/>
              </a:ext>
            </a:extLst>
          </p:cNvPr>
          <p:cNvSpPr txBox="1"/>
          <p:nvPr/>
        </p:nvSpPr>
        <p:spPr>
          <a:xfrm>
            <a:off x="575045" y="2266022"/>
            <a:ext cx="1582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rgbClr val="FF0000"/>
                </a:solidFill>
                <a:latin typeface="+mn-ea"/>
              </a:rPr>
              <a:t>7</a:t>
            </a:r>
            <a:r>
              <a:rPr kumimoji="1" lang="ja-JP" altLang="en-US" sz="1400" b="1" dirty="0">
                <a:solidFill>
                  <a:srgbClr val="FF0000"/>
                </a:solidFill>
                <a:latin typeface="+mn-ea"/>
              </a:rPr>
              <a:t>年ぶりの新版、</a:t>
            </a:r>
            <a:endParaRPr kumimoji="1" lang="en-US" altLang="ja-JP" sz="1400" b="1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lang="ja-JP" altLang="en-US" sz="1400" b="1">
                <a:solidFill>
                  <a:srgbClr val="FF0000"/>
                </a:solidFill>
                <a:latin typeface="+mn-ea"/>
              </a:rPr>
              <a:t>発売中</a:t>
            </a:r>
            <a:endParaRPr kumimoji="1" lang="ja-JP" altLang="en-US" sz="1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E6CF2E7-ACFE-A1B9-7AA8-3F7D9DF93908}"/>
              </a:ext>
            </a:extLst>
          </p:cNvPr>
          <p:cNvSpPr txBox="1"/>
          <p:nvPr/>
        </p:nvSpPr>
        <p:spPr>
          <a:xfrm>
            <a:off x="184948" y="4834545"/>
            <a:ext cx="2355132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●出版社：</a:t>
            </a:r>
            <a:r>
              <a:rPr lang="en-US" altLang="ja-JP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World Health Organization</a:t>
            </a:r>
            <a:b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100" dirty="0">
                <a:solidFill>
                  <a:srgbClr val="66666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ja-JP" altLang="en-US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出版年月日：</a:t>
            </a:r>
            <a:r>
              <a:rPr lang="en-US" altLang="ja-JP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2024/04</a:t>
            </a:r>
            <a:b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en-US" altLang="ja-JP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ISBN-13</a:t>
            </a:r>
            <a:r>
              <a:rPr lang="ja-JP" altLang="en-US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978-92-832-4514-8</a:t>
            </a:r>
            <a:b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100" dirty="0">
                <a:solidFill>
                  <a:srgbClr val="66666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ja-JP" altLang="en-US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出版国：スイス</a:t>
            </a:r>
            <a:b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100" dirty="0">
                <a:solidFill>
                  <a:srgbClr val="66666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ja-JP" altLang="en-US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装丁</a:t>
            </a:r>
            <a:r>
              <a:rPr lang="ja-JP" altLang="en-US" sz="1100" dirty="0">
                <a:solidFill>
                  <a:srgbClr val="66666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en-US" altLang="ja-JP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paper</a:t>
            </a:r>
            <a:b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100" dirty="0">
                <a:solidFill>
                  <a:srgbClr val="66666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ja-JP" altLang="en-US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ページ数：</a:t>
            </a:r>
            <a:r>
              <a:rPr lang="en-US" altLang="ja-JP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 Vols., </a:t>
            </a:r>
            <a:r>
              <a:rPr lang="en-US" altLang="ja-JP" sz="1100" dirty="0">
                <a:solidFill>
                  <a:srgbClr val="66666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836</a:t>
            </a:r>
            <a:r>
              <a:rPr lang="en-US" altLang="ja-JP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p.</a:t>
            </a:r>
            <a:b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100" dirty="0">
                <a:solidFill>
                  <a:srgbClr val="66666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ja-JP" altLang="en-US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ジャンル</a:t>
            </a:r>
            <a:r>
              <a:rPr lang="ja-JP" altLang="en-US" sz="1100" dirty="0">
                <a:solidFill>
                  <a:srgbClr val="666666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ja-JP" altLang="en-US" sz="1100" i="0" dirty="0">
                <a:solidFill>
                  <a:srgbClr val="666666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がん科学</a:t>
            </a:r>
            <a:endParaRPr kumimoji="1" lang="ja-JP" altLang="en-US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E332D19-5259-9900-B908-11970A7E36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359" y="2842248"/>
            <a:ext cx="1835811" cy="1835811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B17A6F5-98A4-8FF7-BBAB-AC705BAC386D}"/>
              </a:ext>
            </a:extLst>
          </p:cNvPr>
          <p:cNvSpPr txBox="1"/>
          <p:nvPr/>
        </p:nvSpPr>
        <p:spPr>
          <a:xfrm>
            <a:off x="2922675" y="2353690"/>
            <a:ext cx="355568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WHO</a:t>
            </a:r>
            <a:r>
              <a:rPr kumimoji="1" lang="ja-JP" altLang="en-US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腫瘍分類シリーズ</a:t>
            </a:r>
            <a:r>
              <a:rPr kumimoji="1" lang="en-US" altLang="ja-JP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『</a:t>
            </a:r>
            <a:r>
              <a:rPr kumimoji="1" lang="ja-JP" altLang="en-US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頭頸部の腫瘍</a:t>
            </a:r>
            <a:r>
              <a:rPr kumimoji="1" lang="en-US" altLang="ja-JP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』</a:t>
            </a:r>
            <a:r>
              <a:rPr kumimoji="1" lang="ja-JP" altLang="en-US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編、</a:t>
            </a:r>
            <a:r>
              <a:rPr kumimoji="1" lang="en-US" altLang="ja-JP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7</a:t>
            </a:r>
            <a:r>
              <a:rPr kumimoji="1" lang="ja-JP" altLang="en-US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年ぶりの新版！ 本書は、</a:t>
            </a:r>
            <a:r>
              <a:rPr kumimoji="1" lang="en-US" altLang="ja-JP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WHO</a:t>
            </a:r>
            <a:r>
              <a:rPr kumimoji="1" lang="ja-JP" altLang="en-US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によるヒト腫瘍分類シリーズ</a:t>
            </a:r>
            <a:endParaRPr kumimoji="1" lang="en-US" altLang="ja-JP" sz="1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（第</a:t>
            </a:r>
            <a:r>
              <a:rPr kumimoji="1" lang="en-US" altLang="ja-JP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</a:t>
            </a:r>
            <a:r>
              <a:rPr kumimoji="1" lang="ja-JP" altLang="en-US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版）第</a:t>
            </a:r>
            <a:r>
              <a:rPr kumimoji="1" lang="en-US" altLang="ja-JP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9</a:t>
            </a:r>
            <a:r>
              <a:rPr kumimoji="1" lang="ja-JP" altLang="en-US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巻です。 「ブルーブック」の愛称で親しまれる本シリーズは、腫瘍診断のゴールドスタンダードとして、がん患者ケアに携わる医師／がん研究者に不可欠な国際標準を提供します。 世界中の専門家</a:t>
            </a:r>
            <a:r>
              <a:rPr kumimoji="1" lang="en-US" altLang="ja-JP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285</a:t>
            </a:r>
            <a:r>
              <a:rPr kumimoji="1" lang="ja-JP" altLang="en-US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名による寄稿で</a:t>
            </a:r>
            <a:r>
              <a:rPr kumimoji="1" lang="en-US" altLang="ja-JP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1,500</a:t>
            </a:r>
            <a:r>
              <a:rPr kumimoji="1" lang="ja-JP" altLang="en-US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以上の高画質画像、</a:t>
            </a:r>
            <a:r>
              <a:rPr kumimoji="1" lang="en-US" altLang="ja-JP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5,000</a:t>
            </a:r>
            <a:r>
              <a:rPr kumimoji="1" lang="ja-JP" altLang="en-US" sz="1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を超える参考文献を収載しています。 病理学・腫瘍学・遺伝学・疫学の専門家や、耳鼻咽喉科・外科・放射線科の医師必携のレファレンスです。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62F35F7-CBC6-7724-70EC-2C8573E669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7701" y="1073497"/>
            <a:ext cx="647813" cy="647813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A3C967-A050-E59C-FBC3-D2C535439536}"/>
              </a:ext>
            </a:extLst>
          </p:cNvPr>
          <p:cNvSpPr txBox="1"/>
          <p:nvPr/>
        </p:nvSpPr>
        <p:spPr>
          <a:xfrm>
            <a:off x="5993254" y="1767840"/>
            <a:ext cx="845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latin typeface="+mn-ea"/>
              </a:rPr>
              <a:t>※</a:t>
            </a:r>
            <a:r>
              <a:rPr kumimoji="1" lang="ja-JP" altLang="en-US" sz="700" b="1" dirty="0">
                <a:latin typeface="+mn-ea"/>
              </a:rPr>
              <a:t>大学生協洋書オンラインストアの該当商品の</a:t>
            </a:r>
            <a:r>
              <a:rPr lang="ja-JP" altLang="en-US" sz="700" b="1" dirty="0">
                <a:latin typeface="+mn-ea"/>
              </a:rPr>
              <a:t>ページへ</a:t>
            </a:r>
            <a:endParaRPr kumimoji="1" lang="ja-JP" altLang="en-US" sz="700" b="1" dirty="0">
              <a:latin typeface="+mn-ea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5435719-231D-831F-38EE-43B5DA3E6B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921" y="9313719"/>
            <a:ext cx="458709" cy="453312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026F44-1C6F-6FF8-A9DF-4BD345193983}"/>
              </a:ext>
            </a:extLst>
          </p:cNvPr>
          <p:cNvSpPr txBox="1"/>
          <p:nvPr/>
        </p:nvSpPr>
        <p:spPr>
          <a:xfrm>
            <a:off x="642994" y="9281341"/>
            <a:ext cx="14943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大学生協洋書オンラインストア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542213-F026-696A-9A9C-28023515B4E8}"/>
              </a:ext>
            </a:extLst>
          </p:cNvPr>
          <p:cNvSpPr txBox="1"/>
          <p:nvPr/>
        </p:nvSpPr>
        <p:spPr>
          <a:xfrm>
            <a:off x="623630" y="9516281"/>
            <a:ext cx="18261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latin typeface="+mn-ea"/>
              </a:rPr>
              <a:t>https://yosho.univcoop.jp/BookShop/</a:t>
            </a:r>
            <a:endParaRPr kumimoji="1" lang="ja-JP" altLang="en-US" sz="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3530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6FAAB1B-231F-77F5-6D2C-7FC5237449AB}"/>
              </a:ext>
            </a:extLst>
          </p:cNvPr>
          <p:cNvSpPr txBox="1"/>
          <p:nvPr/>
        </p:nvSpPr>
        <p:spPr>
          <a:xfrm>
            <a:off x="2072927" y="8907797"/>
            <a:ext cx="398705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+mn-ea"/>
              </a:rPr>
              <a:t>WHO</a:t>
            </a:r>
            <a:r>
              <a:rPr lang="ja-JP" altLang="en-US" sz="1100" dirty="0">
                <a:latin typeface="+mn-ea"/>
              </a:rPr>
              <a:t>腫瘍分類シリーズ 第</a:t>
            </a:r>
            <a:r>
              <a:rPr lang="en-US" altLang="ja-JP" sz="1100" dirty="0">
                <a:latin typeface="+mn-ea"/>
              </a:rPr>
              <a:t>5</a:t>
            </a:r>
            <a:r>
              <a:rPr lang="ja-JP" altLang="en-US" sz="1100" dirty="0">
                <a:latin typeface="+mn-ea"/>
              </a:rPr>
              <a:t>版 第</a:t>
            </a:r>
            <a:r>
              <a:rPr lang="en-US" altLang="ja-JP" sz="1100" dirty="0">
                <a:latin typeface="+mn-ea"/>
              </a:rPr>
              <a:t>8</a:t>
            </a:r>
            <a:r>
              <a:rPr lang="ja-JP" altLang="en-US" sz="1100" dirty="0">
                <a:latin typeface="+mn-ea"/>
              </a:rPr>
              <a:t>巻：泌尿器・男性生殖器腫瘍　</a:t>
            </a:r>
            <a:r>
              <a:rPr lang="en-US" altLang="ja-JP" sz="1100" dirty="0">
                <a:latin typeface="+mn-ea"/>
              </a:rPr>
              <a:t>Urinary and Male Genital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2022</a:t>
            </a:r>
            <a:r>
              <a:rPr lang="ja-JP" altLang="en-US" sz="1100" dirty="0">
                <a:latin typeface="+mn-ea"/>
              </a:rPr>
              <a:t>年</a:t>
            </a:r>
            <a:r>
              <a:rPr lang="en-US" altLang="ja-JP" sz="1100" dirty="0">
                <a:latin typeface="+mn-ea"/>
              </a:rPr>
              <a:t>7</a:t>
            </a:r>
            <a:r>
              <a:rPr lang="ja-JP" altLang="en-US" sz="1100" dirty="0">
                <a:latin typeface="+mn-ea"/>
              </a:rPr>
              <a:t>月刊行</a:t>
            </a:r>
            <a:r>
              <a:rPr lang="en-US" altLang="ja-JP" sz="1100" dirty="0">
                <a:latin typeface="+mn-ea"/>
              </a:rPr>
              <a:t>, 590 p., Paper.</a:t>
            </a:r>
          </a:p>
          <a:p>
            <a:r>
              <a:rPr lang="en-US" altLang="ja-JP" sz="1100" dirty="0">
                <a:latin typeface="+mn-ea"/>
              </a:rPr>
              <a:t>ISBN 978-92-832-4512-4 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0EE73F5-E940-75F0-3C06-DF2309763183}"/>
              </a:ext>
            </a:extLst>
          </p:cNvPr>
          <p:cNvSpPr txBox="1"/>
          <p:nvPr/>
        </p:nvSpPr>
        <p:spPr>
          <a:xfrm>
            <a:off x="2121057" y="7118717"/>
            <a:ext cx="3429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+mn-ea"/>
              </a:rPr>
              <a:t>WHO</a:t>
            </a:r>
            <a:r>
              <a:rPr lang="ja-JP" altLang="en-US" sz="1100" dirty="0">
                <a:latin typeface="+mn-ea"/>
              </a:rPr>
              <a:t>腫瘍分類シリーズ 第</a:t>
            </a:r>
            <a:r>
              <a:rPr lang="en-US" altLang="ja-JP" sz="1100" dirty="0">
                <a:latin typeface="+mn-ea"/>
              </a:rPr>
              <a:t>5</a:t>
            </a:r>
            <a:r>
              <a:rPr lang="ja-JP" altLang="en-US" sz="1100" dirty="0">
                <a:latin typeface="+mn-ea"/>
              </a:rPr>
              <a:t>版 第</a:t>
            </a:r>
            <a:r>
              <a:rPr lang="en-US" altLang="ja-JP" sz="1100" dirty="0">
                <a:latin typeface="+mn-ea"/>
              </a:rPr>
              <a:t>6</a:t>
            </a:r>
            <a:r>
              <a:rPr lang="ja-JP" altLang="en-US" sz="1100" dirty="0">
                <a:latin typeface="+mn-ea"/>
              </a:rPr>
              <a:t>巻：中枢神経系腫瘍</a:t>
            </a:r>
          </a:p>
          <a:p>
            <a:r>
              <a:rPr lang="en-US" altLang="ja-JP" sz="1100" dirty="0">
                <a:latin typeface="+mn-ea"/>
              </a:rPr>
              <a:t>Central Nervous System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2022</a:t>
            </a:r>
            <a:r>
              <a:rPr lang="ja-JP" altLang="en-US" sz="1100" dirty="0">
                <a:latin typeface="+mn-ea"/>
              </a:rPr>
              <a:t>年</a:t>
            </a:r>
            <a:r>
              <a:rPr lang="en-US" altLang="ja-JP" sz="1100" dirty="0">
                <a:latin typeface="+mn-ea"/>
              </a:rPr>
              <a:t>2</a:t>
            </a:r>
            <a:r>
              <a:rPr lang="ja-JP" altLang="en-US" sz="1100" dirty="0">
                <a:latin typeface="+mn-ea"/>
              </a:rPr>
              <a:t>月刊行</a:t>
            </a:r>
            <a:r>
              <a:rPr lang="en-US" altLang="ja-JP" sz="1100" dirty="0">
                <a:latin typeface="+mn-ea"/>
              </a:rPr>
              <a:t>, 584 p., Paper.</a:t>
            </a:r>
          </a:p>
          <a:p>
            <a:r>
              <a:rPr lang="en-US" altLang="ja-JP" sz="1100" dirty="0">
                <a:latin typeface="+mn-ea"/>
              </a:rPr>
              <a:t>ISBN 978-92-832-4508-7 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0F8FE8A-5525-4934-E6FA-0E5AE4B77E3A}"/>
              </a:ext>
            </a:extLst>
          </p:cNvPr>
          <p:cNvSpPr txBox="1"/>
          <p:nvPr/>
        </p:nvSpPr>
        <p:spPr>
          <a:xfrm>
            <a:off x="2121057" y="6118032"/>
            <a:ext cx="3429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+mn-ea"/>
              </a:rPr>
              <a:t>WHO</a:t>
            </a:r>
            <a:r>
              <a:rPr lang="ja-JP" altLang="en-US" sz="1100" dirty="0">
                <a:latin typeface="+mn-ea"/>
              </a:rPr>
              <a:t>腫瘍分類シリーズ 第</a:t>
            </a:r>
            <a:r>
              <a:rPr lang="en-US" altLang="ja-JP" sz="1100" dirty="0">
                <a:latin typeface="+mn-ea"/>
              </a:rPr>
              <a:t>5</a:t>
            </a:r>
            <a:r>
              <a:rPr lang="ja-JP" altLang="en-US" sz="1100" dirty="0">
                <a:latin typeface="+mn-ea"/>
              </a:rPr>
              <a:t>版 第</a:t>
            </a:r>
            <a:r>
              <a:rPr lang="en-US" altLang="ja-JP" sz="1100" dirty="0">
                <a:latin typeface="+mn-ea"/>
              </a:rPr>
              <a:t>5</a:t>
            </a:r>
            <a:r>
              <a:rPr lang="ja-JP" altLang="en-US" sz="1100" dirty="0">
                <a:latin typeface="+mn-ea"/>
              </a:rPr>
              <a:t>巻：胸部腫瘍</a:t>
            </a:r>
          </a:p>
          <a:p>
            <a:r>
              <a:rPr lang="en-US" altLang="ja-JP" sz="1100" dirty="0">
                <a:latin typeface="+mn-ea"/>
              </a:rPr>
              <a:t>Thoracic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2021</a:t>
            </a:r>
            <a:r>
              <a:rPr lang="ja-JP" altLang="en-US" sz="1100" dirty="0">
                <a:latin typeface="+mn-ea"/>
              </a:rPr>
              <a:t>年</a:t>
            </a:r>
            <a:r>
              <a:rPr lang="en-US" altLang="ja-JP" sz="1100" dirty="0">
                <a:latin typeface="+mn-ea"/>
              </a:rPr>
              <a:t>4</a:t>
            </a:r>
            <a:r>
              <a:rPr lang="ja-JP" altLang="en-US" sz="1100" dirty="0">
                <a:latin typeface="+mn-ea"/>
              </a:rPr>
              <a:t>月刊行</a:t>
            </a:r>
            <a:r>
              <a:rPr lang="en-US" altLang="ja-JP" sz="1100" dirty="0">
                <a:latin typeface="+mn-ea"/>
              </a:rPr>
              <a:t>, 500 p., Paper.</a:t>
            </a:r>
          </a:p>
          <a:p>
            <a:r>
              <a:rPr lang="en-US" altLang="ja-JP" sz="1100" dirty="0">
                <a:latin typeface="+mn-ea"/>
              </a:rPr>
              <a:t>ISBN 978-92-832-4506-3 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E1A6D90-A824-F657-7965-7C6700CA52E5}"/>
              </a:ext>
            </a:extLst>
          </p:cNvPr>
          <p:cNvSpPr txBox="1"/>
          <p:nvPr/>
        </p:nvSpPr>
        <p:spPr>
          <a:xfrm>
            <a:off x="2072927" y="5111356"/>
            <a:ext cx="36576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+mn-ea"/>
              </a:rPr>
              <a:t>WHO</a:t>
            </a:r>
            <a:r>
              <a:rPr lang="ja-JP" altLang="en-US" sz="1100" dirty="0">
                <a:latin typeface="+mn-ea"/>
              </a:rPr>
              <a:t>腫瘍分類シリーズ 第</a:t>
            </a:r>
            <a:r>
              <a:rPr lang="en-US" altLang="ja-JP" sz="1100" dirty="0">
                <a:latin typeface="+mn-ea"/>
              </a:rPr>
              <a:t>5</a:t>
            </a:r>
            <a:r>
              <a:rPr lang="ja-JP" altLang="en-US" sz="1100" dirty="0">
                <a:latin typeface="+mn-ea"/>
              </a:rPr>
              <a:t>版 第</a:t>
            </a:r>
            <a:r>
              <a:rPr lang="en-US" altLang="ja-JP" sz="1100" dirty="0">
                <a:latin typeface="+mn-ea"/>
              </a:rPr>
              <a:t>4</a:t>
            </a:r>
            <a:r>
              <a:rPr lang="ja-JP" altLang="en-US" sz="1100" dirty="0">
                <a:latin typeface="+mn-ea"/>
              </a:rPr>
              <a:t>巻：女性生殖器の腫瘍　</a:t>
            </a:r>
            <a:r>
              <a:rPr lang="en-US" altLang="ja-JP" sz="1100" dirty="0">
                <a:latin typeface="+mn-ea"/>
              </a:rPr>
              <a:t>Female Genital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2020</a:t>
            </a:r>
            <a:r>
              <a:rPr lang="ja-JP" altLang="en-US" sz="1100" dirty="0">
                <a:latin typeface="+mn-ea"/>
              </a:rPr>
              <a:t>年</a:t>
            </a:r>
            <a:r>
              <a:rPr lang="en-US" altLang="ja-JP" sz="1100" dirty="0">
                <a:latin typeface="+mn-ea"/>
              </a:rPr>
              <a:t>9</a:t>
            </a:r>
            <a:r>
              <a:rPr lang="ja-JP" altLang="en-US" sz="1100" dirty="0">
                <a:latin typeface="+mn-ea"/>
              </a:rPr>
              <a:t>月刊行</a:t>
            </a:r>
            <a:r>
              <a:rPr lang="en-US" altLang="ja-JP" sz="1100" dirty="0">
                <a:latin typeface="+mn-ea"/>
              </a:rPr>
              <a:t>, 632 p., Paper.</a:t>
            </a:r>
          </a:p>
          <a:p>
            <a:r>
              <a:rPr lang="en-US" altLang="ja-JP" sz="1100" dirty="0">
                <a:latin typeface="+mn-ea"/>
              </a:rPr>
              <a:t>ISBN 978-92-832-4504-9 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F30BC63-0FBE-DAF1-4F8D-A9A8C80BF08D}"/>
              </a:ext>
            </a:extLst>
          </p:cNvPr>
          <p:cNvSpPr txBox="1"/>
          <p:nvPr/>
        </p:nvSpPr>
        <p:spPr>
          <a:xfrm>
            <a:off x="2035948" y="4196632"/>
            <a:ext cx="3731559" cy="7694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+mn-ea"/>
              </a:rPr>
              <a:t>WHO</a:t>
            </a:r>
            <a:r>
              <a:rPr lang="ja-JP" altLang="en-US" sz="1100" dirty="0">
                <a:latin typeface="+mn-ea"/>
              </a:rPr>
              <a:t>腫瘍分類シリーズ 第</a:t>
            </a:r>
            <a:r>
              <a:rPr lang="en-US" altLang="ja-JP" sz="1100" dirty="0">
                <a:latin typeface="+mn-ea"/>
              </a:rPr>
              <a:t>5</a:t>
            </a:r>
            <a:r>
              <a:rPr lang="ja-JP" altLang="en-US" sz="1100" dirty="0">
                <a:latin typeface="+mn-ea"/>
              </a:rPr>
              <a:t>版 第</a:t>
            </a:r>
            <a:r>
              <a:rPr lang="en-US" altLang="ja-JP" sz="1100" dirty="0">
                <a:latin typeface="+mn-ea"/>
              </a:rPr>
              <a:t>3</a:t>
            </a:r>
            <a:r>
              <a:rPr lang="ja-JP" altLang="en-US" sz="1100" dirty="0">
                <a:latin typeface="+mn-ea"/>
              </a:rPr>
              <a:t>巻：軟部組織と骨の腫瘍</a:t>
            </a:r>
          </a:p>
          <a:p>
            <a:r>
              <a:rPr lang="en-US" altLang="ja-JP" sz="1100" dirty="0">
                <a:latin typeface="+mn-ea"/>
              </a:rPr>
              <a:t>Soft Tissue and Bone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2020</a:t>
            </a:r>
            <a:r>
              <a:rPr lang="ja-JP" altLang="en-US" sz="1100" dirty="0">
                <a:latin typeface="+mn-ea"/>
              </a:rPr>
              <a:t>年</a:t>
            </a:r>
            <a:r>
              <a:rPr lang="en-US" altLang="ja-JP" sz="1100" dirty="0">
                <a:latin typeface="+mn-ea"/>
              </a:rPr>
              <a:t>4</a:t>
            </a:r>
            <a:r>
              <a:rPr lang="ja-JP" altLang="en-US" sz="1100" dirty="0">
                <a:latin typeface="+mn-ea"/>
              </a:rPr>
              <a:t>月刊行</a:t>
            </a:r>
            <a:r>
              <a:rPr lang="en-US" altLang="ja-JP" sz="1100" dirty="0">
                <a:latin typeface="+mn-ea"/>
              </a:rPr>
              <a:t>, 368 p., Paper.</a:t>
            </a:r>
          </a:p>
          <a:p>
            <a:r>
              <a:rPr lang="en-US" altLang="ja-JP" sz="1100" dirty="0">
                <a:latin typeface="+mn-ea"/>
              </a:rPr>
              <a:t>ISBN 978-92-832-4502-5 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4462BCD-A055-1D97-EDC3-7C29707F3EF9}"/>
              </a:ext>
            </a:extLst>
          </p:cNvPr>
          <p:cNvSpPr txBox="1"/>
          <p:nvPr/>
        </p:nvSpPr>
        <p:spPr>
          <a:xfrm>
            <a:off x="2027222" y="3187396"/>
            <a:ext cx="3429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+mn-ea"/>
              </a:rPr>
              <a:t>WHO</a:t>
            </a:r>
            <a:r>
              <a:rPr lang="ja-JP" altLang="en-US" sz="1100" dirty="0">
                <a:latin typeface="+mn-ea"/>
              </a:rPr>
              <a:t>腫瘍分類シリーズ 第</a:t>
            </a:r>
            <a:r>
              <a:rPr lang="en-US" altLang="ja-JP" sz="1100" dirty="0">
                <a:latin typeface="+mn-ea"/>
              </a:rPr>
              <a:t>5</a:t>
            </a:r>
            <a:r>
              <a:rPr lang="ja-JP" altLang="en-US" sz="1100" dirty="0">
                <a:latin typeface="+mn-ea"/>
              </a:rPr>
              <a:t>版 第</a:t>
            </a:r>
            <a:r>
              <a:rPr lang="en-US" altLang="ja-JP" sz="1100" dirty="0">
                <a:latin typeface="+mn-ea"/>
              </a:rPr>
              <a:t>2</a:t>
            </a:r>
            <a:r>
              <a:rPr lang="ja-JP" altLang="en-US" sz="1100" dirty="0">
                <a:latin typeface="+mn-ea"/>
              </a:rPr>
              <a:t>巻：乳房腫瘍</a:t>
            </a:r>
          </a:p>
          <a:p>
            <a:r>
              <a:rPr lang="en-US" altLang="ja-JP" sz="1100" dirty="0">
                <a:latin typeface="+mn-ea"/>
              </a:rPr>
              <a:t>Breast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2019</a:t>
            </a:r>
            <a:r>
              <a:rPr lang="ja-JP" altLang="en-US" sz="1100" dirty="0">
                <a:latin typeface="+mn-ea"/>
              </a:rPr>
              <a:t>年</a:t>
            </a:r>
            <a:r>
              <a:rPr lang="en-US" altLang="ja-JP" sz="1100" dirty="0">
                <a:latin typeface="+mn-ea"/>
              </a:rPr>
              <a:t>12</a:t>
            </a:r>
            <a:r>
              <a:rPr lang="ja-JP" altLang="en-US" sz="1100" dirty="0">
                <a:latin typeface="+mn-ea"/>
              </a:rPr>
              <a:t>月刊行</a:t>
            </a:r>
            <a:r>
              <a:rPr lang="en-US" altLang="ja-JP" sz="1100" dirty="0">
                <a:latin typeface="+mn-ea"/>
              </a:rPr>
              <a:t>, 368 p., Paper.</a:t>
            </a:r>
          </a:p>
          <a:p>
            <a:r>
              <a:rPr lang="en-US" altLang="ja-JP" sz="1100" dirty="0">
                <a:latin typeface="+mn-ea"/>
              </a:rPr>
              <a:t>ISBN 978-92-832-4500-1 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35186D6-425E-9F3E-F058-22CE0D9B7287}"/>
              </a:ext>
            </a:extLst>
          </p:cNvPr>
          <p:cNvSpPr txBox="1"/>
          <p:nvPr/>
        </p:nvSpPr>
        <p:spPr>
          <a:xfrm>
            <a:off x="2027222" y="2308747"/>
            <a:ext cx="3429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+mn-ea"/>
              </a:rPr>
              <a:t>WHO</a:t>
            </a:r>
            <a:r>
              <a:rPr lang="ja-JP" altLang="en-US" sz="1100" dirty="0">
                <a:latin typeface="+mn-ea"/>
              </a:rPr>
              <a:t>腫瘍分類シリーズ 第</a:t>
            </a:r>
            <a:r>
              <a:rPr lang="en-US" altLang="ja-JP" sz="1100" dirty="0">
                <a:latin typeface="+mn-ea"/>
              </a:rPr>
              <a:t>5</a:t>
            </a:r>
            <a:r>
              <a:rPr lang="ja-JP" altLang="en-US" sz="1100" dirty="0">
                <a:latin typeface="+mn-ea"/>
              </a:rPr>
              <a:t>版 第</a:t>
            </a:r>
            <a:r>
              <a:rPr lang="en-US" altLang="ja-JP" sz="1100" dirty="0">
                <a:latin typeface="+mn-ea"/>
              </a:rPr>
              <a:t>1</a:t>
            </a:r>
            <a:r>
              <a:rPr lang="ja-JP" altLang="en-US" sz="1100" dirty="0">
                <a:latin typeface="+mn-ea"/>
              </a:rPr>
              <a:t>巻：消化器系腫瘍</a:t>
            </a:r>
          </a:p>
          <a:p>
            <a:r>
              <a:rPr lang="en-US" altLang="ja-JP" sz="1100" dirty="0">
                <a:latin typeface="+mn-ea"/>
              </a:rPr>
              <a:t>Digestive System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2019</a:t>
            </a:r>
            <a:r>
              <a:rPr lang="ja-JP" altLang="en-US" sz="1100" dirty="0">
                <a:latin typeface="+mn-ea"/>
              </a:rPr>
              <a:t>年</a:t>
            </a:r>
            <a:r>
              <a:rPr lang="en-US" altLang="ja-JP" sz="1100" dirty="0">
                <a:latin typeface="+mn-ea"/>
              </a:rPr>
              <a:t>7</a:t>
            </a:r>
            <a:r>
              <a:rPr lang="ja-JP" altLang="en-US" sz="1100" dirty="0">
                <a:latin typeface="+mn-ea"/>
              </a:rPr>
              <a:t>月刊行</a:t>
            </a:r>
            <a:r>
              <a:rPr lang="en-US" altLang="ja-JP" sz="1100" dirty="0">
                <a:latin typeface="+mn-ea"/>
              </a:rPr>
              <a:t>, 635 p., Paper.</a:t>
            </a:r>
          </a:p>
          <a:p>
            <a:r>
              <a:rPr lang="en-US" altLang="ja-JP" sz="1100" dirty="0">
                <a:latin typeface="+mn-ea"/>
              </a:rPr>
              <a:t>ISBN 978-92-832-4499-8 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9AEF9A9-CF48-1CE9-B59A-978B6C9A066A}"/>
              </a:ext>
            </a:extLst>
          </p:cNvPr>
          <p:cNvSpPr txBox="1"/>
          <p:nvPr/>
        </p:nvSpPr>
        <p:spPr>
          <a:xfrm>
            <a:off x="96774" y="2009005"/>
            <a:ext cx="65945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+mn-ea"/>
              </a:rPr>
              <a:t>《WHO</a:t>
            </a:r>
            <a:r>
              <a:rPr lang="ja-JP" altLang="en-US" sz="1200" dirty="0">
                <a:latin typeface="+mn-ea"/>
              </a:rPr>
              <a:t>腫瘍分類シリーズ 第</a:t>
            </a:r>
            <a:r>
              <a:rPr lang="en-US" altLang="ja-JP" sz="1200" dirty="0">
                <a:latin typeface="+mn-ea"/>
              </a:rPr>
              <a:t>5</a:t>
            </a:r>
            <a:r>
              <a:rPr lang="ja-JP" altLang="en-US" sz="1200" dirty="0">
                <a:latin typeface="+mn-ea"/>
              </a:rPr>
              <a:t>版 既刊のご案内</a:t>
            </a:r>
            <a:r>
              <a:rPr lang="en-US" altLang="ja-JP" sz="1200" dirty="0">
                <a:latin typeface="+mn-ea"/>
              </a:rPr>
              <a:t>》※</a:t>
            </a:r>
            <a:r>
              <a:rPr lang="ja-JP" altLang="en-US" sz="1200" dirty="0">
                <a:latin typeface="+mn-ea"/>
              </a:rPr>
              <a:t>各巻の価格は大学生協各店舗にてご確認ください。</a:t>
            </a: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22BFB568-291F-CDD4-F2C8-0A31B3779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237" y="8936310"/>
            <a:ext cx="677121" cy="843626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8558B16A-B971-64AC-3CDE-95D97243A9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237" y="7055597"/>
            <a:ext cx="677121" cy="843626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84408E5B-5933-F775-C27F-97EFE5C21D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237" y="6102111"/>
            <a:ext cx="677121" cy="843627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1E6936CB-37E6-28DC-CA1C-0929804699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5238" y="5140313"/>
            <a:ext cx="677121" cy="843626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B5F7277D-DBB5-CC28-1BF9-B9B05B68F8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1074" y="4183213"/>
            <a:ext cx="677121" cy="843626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5DFD4FE6-1810-C7C9-CA46-B5CD3E7867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1074" y="3226113"/>
            <a:ext cx="677121" cy="843626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21B0F83C-302E-3AC2-8098-2EB25C4C18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1074" y="2297802"/>
            <a:ext cx="677121" cy="843626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753AE7-FFEF-6746-07EB-157242FD3449}"/>
              </a:ext>
            </a:extLst>
          </p:cNvPr>
          <p:cNvSpPr txBox="1"/>
          <p:nvPr/>
        </p:nvSpPr>
        <p:spPr>
          <a:xfrm>
            <a:off x="708401" y="81835"/>
            <a:ext cx="55958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400" b="1" dirty="0">
                <a:latin typeface="+mn-ea"/>
              </a:rPr>
              <a:t>Table of Contents ※Part A, Part B</a:t>
            </a:r>
            <a:r>
              <a:rPr lang="ja-JP" altLang="en-US" sz="1400" b="1" dirty="0">
                <a:latin typeface="+mn-ea"/>
              </a:rPr>
              <a:t>の</a:t>
            </a:r>
            <a:r>
              <a:rPr lang="en-US" altLang="ja-JP" sz="1400" b="1" dirty="0">
                <a:latin typeface="+mn-ea"/>
              </a:rPr>
              <a:t>2</a:t>
            </a:r>
            <a:r>
              <a:rPr lang="ja-JP" altLang="en-US" sz="1400" b="1" dirty="0">
                <a:latin typeface="+mn-ea"/>
              </a:rPr>
              <a:t>巻構成となります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41B8F57-73BF-28DE-65AA-00B1D85A05D2}"/>
              </a:ext>
            </a:extLst>
          </p:cNvPr>
          <p:cNvSpPr txBox="1"/>
          <p:nvPr/>
        </p:nvSpPr>
        <p:spPr>
          <a:xfrm>
            <a:off x="140548" y="365991"/>
            <a:ext cx="3429000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+mn-ea"/>
              </a:rPr>
              <a:t>Part A</a:t>
            </a:r>
          </a:p>
          <a:p>
            <a:r>
              <a:rPr lang="en-US" altLang="ja-JP" sz="1100" dirty="0">
                <a:latin typeface="+mn-ea"/>
              </a:rPr>
              <a:t>1. Nasal, paranasal, and skull base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2. Nasopharyngeal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3. Hypopharyngeal, laryngeal, tracheal, and parapharyngeal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4. Salivary gland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5. Oral cavity and mobile tongue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6. Oropharyngeal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7. Odontogenic and maxillofacial bone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ED825A5-CE4C-235A-BA43-2066CFA2293C}"/>
              </a:ext>
            </a:extLst>
          </p:cNvPr>
          <p:cNvSpPr txBox="1"/>
          <p:nvPr/>
        </p:nvSpPr>
        <p:spPr>
          <a:xfrm>
            <a:off x="3111847" y="365991"/>
            <a:ext cx="376024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+mn-ea"/>
              </a:rPr>
              <a:t>Part B</a:t>
            </a:r>
          </a:p>
          <a:p>
            <a:r>
              <a:rPr lang="en-US" altLang="ja-JP" sz="1000" dirty="0">
                <a:latin typeface="+mn-ea"/>
              </a:rPr>
              <a:t>8. Ear </a:t>
            </a:r>
            <a:r>
              <a:rPr lang="en-US" altLang="ja-JP" sz="1000" dirty="0" err="1">
                <a:latin typeface="+mn-ea"/>
              </a:rPr>
              <a:t>tumours</a:t>
            </a:r>
            <a:endParaRPr lang="en-US" altLang="ja-JP" sz="1000" dirty="0">
              <a:latin typeface="+mn-ea"/>
            </a:endParaRPr>
          </a:p>
          <a:p>
            <a:r>
              <a:rPr lang="en-US" altLang="ja-JP" sz="1000" dirty="0">
                <a:latin typeface="+mn-ea"/>
              </a:rPr>
              <a:t>9. Soft tissue </a:t>
            </a:r>
            <a:r>
              <a:rPr lang="en-US" altLang="ja-JP" sz="1000" dirty="0" err="1">
                <a:latin typeface="+mn-ea"/>
              </a:rPr>
              <a:t>tumours</a:t>
            </a:r>
            <a:endParaRPr lang="en-US" altLang="ja-JP" sz="1000" dirty="0">
              <a:latin typeface="+mn-ea"/>
            </a:endParaRPr>
          </a:p>
          <a:p>
            <a:r>
              <a:rPr lang="en-US" altLang="ja-JP" sz="1000" dirty="0">
                <a:latin typeface="+mn-ea"/>
              </a:rPr>
              <a:t>10. </a:t>
            </a:r>
            <a:r>
              <a:rPr lang="en-US" altLang="ja-JP" sz="1000" dirty="0" err="1">
                <a:latin typeface="+mn-ea"/>
              </a:rPr>
              <a:t>Haematolymphoid</a:t>
            </a:r>
            <a:r>
              <a:rPr lang="en-US" altLang="ja-JP" sz="1000" dirty="0">
                <a:latin typeface="+mn-ea"/>
              </a:rPr>
              <a:t> proliferations and neoplasia</a:t>
            </a:r>
          </a:p>
          <a:p>
            <a:r>
              <a:rPr lang="en-US" altLang="ja-JP" sz="1000" dirty="0">
                <a:latin typeface="+mn-ea"/>
              </a:rPr>
              <a:t>11. Melanocytic </a:t>
            </a:r>
            <a:r>
              <a:rPr lang="en-US" altLang="ja-JP" sz="1000" dirty="0" err="1">
                <a:latin typeface="+mn-ea"/>
              </a:rPr>
              <a:t>tumours</a:t>
            </a:r>
            <a:endParaRPr lang="en-US" altLang="ja-JP" sz="1000" dirty="0">
              <a:latin typeface="+mn-ea"/>
            </a:endParaRPr>
          </a:p>
          <a:p>
            <a:r>
              <a:rPr lang="en-US" altLang="ja-JP" sz="1000" dirty="0">
                <a:latin typeface="+mn-ea"/>
              </a:rPr>
              <a:t>12. </a:t>
            </a:r>
            <a:r>
              <a:rPr lang="en-US" altLang="ja-JP" sz="1000" dirty="0" err="1">
                <a:latin typeface="+mn-ea"/>
              </a:rPr>
              <a:t>Tumours</a:t>
            </a:r>
            <a:r>
              <a:rPr lang="en-US" altLang="ja-JP" sz="1000" dirty="0">
                <a:latin typeface="+mn-ea"/>
              </a:rPr>
              <a:t> and </a:t>
            </a:r>
            <a:r>
              <a:rPr lang="en-US" altLang="ja-JP" sz="1000" dirty="0" err="1">
                <a:latin typeface="+mn-ea"/>
              </a:rPr>
              <a:t>tumour</a:t>
            </a:r>
            <a:r>
              <a:rPr lang="en-US" altLang="ja-JP" sz="1000" dirty="0">
                <a:latin typeface="+mn-ea"/>
              </a:rPr>
              <a:t>-like lesions of the neck and lymph nodes</a:t>
            </a:r>
          </a:p>
          <a:p>
            <a:r>
              <a:rPr lang="en-US" altLang="ja-JP" sz="1000" dirty="0">
                <a:latin typeface="+mn-ea"/>
              </a:rPr>
              <a:t>13. Germ cell </a:t>
            </a:r>
            <a:r>
              <a:rPr lang="en-US" altLang="ja-JP" sz="1000" dirty="0" err="1">
                <a:latin typeface="+mn-ea"/>
              </a:rPr>
              <a:t>tumours</a:t>
            </a:r>
            <a:endParaRPr lang="en-US" altLang="ja-JP" sz="1000" dirty="0">
              <a:latin typeface="+mn-ea"/>
            </a:endParaRPr>
          </a:p>
          <a:p>
            <a:r>
              <a:rPr lang="en-US" altLang="ja-JP" sz="1000" dirty="0">
                <a:latin typeface="+mn-ea"/>
              </a:rPr>
              <a:t>14. Metastasis</a:t>
            </a:r>
          </a:p>
          <a:p>
            <a:r>
              <a:rPr lang="en-US" altLang="ja-JP" sz="1000" dirty="0">
                <a:latin typeface="+mn-ea"/>
              </a:rPr>
              <a:t>15. Neuroendocrine neoplasms and paraganglioma</a:t>
            </a:r>
          </a:p>
          <a:p>
            <a:r>
              <a:rPr lang="en-US" altLang="ja-JP" sz="1000" dirty="0">
                <a:latin typeface="+mn-ea"/>
              </a:rPr>
              <a:t>16. Genetic </a:t>
            </a:r>
            <a:r>
              <a:rPr lang="en-US" altLang="ja-JP" sz="1000" dirty="0" err="1">
                <a:latin typeface="+mn-ea"/>
              </a:rPr>
              <a:t>tumour</a:t>
            </a:r>
            <a:r>
              <a:rPr lang="en-US" altLang="ja-JP" sz="1000" dirty="0">
                <a:latin typeface="+mn-ea"/>
              </a:rPr>
              <a:t> syndromes involving the head and neck 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E152BD7C-1C25-B29D-C372-D8B30D2310E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5237" y="7982825"/>
            <a:ext cx="677673" cy="85542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11C6BD-1F26-6166-B410-161A91B18FD5}"/>
              </a:ext>
            </a:extLst>
          </p:cNvPr>
          <p:cNvSpPr txBox="1"/>
          <p:nvPr/>
        </p:nvSpPr>
        <p:spPr>
          <a:xfrm>
            <a:off x="2113763" y="7977007"/>
            <a:ext cx="343629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+mn-ea"/>
              </a:rPr>
              <a:t>WHO</a:t>
            </a:r>
            <a:r>
              <a:rPr lang="ja-JP" altLang="en-US" sz="1100" dirty="0">
                <a:latin typeface="+mn-ea"/>
              </a:rPr>
              <a:t>腫瘍分類シリーズ 第</a:t>
            </a:r>
            <a:r>
              <a:rPr lang="en-US" altLang="ja-JP" sz="1100" dirty="0">
                <a:latin typeface="+mn-ea"/>
              </a:rPr>
              <a:t>5</a:t>
            </a:r>
            <a:r>
              <a:rPr lang="ja-JP" altLang="en-US" sz="1100" dirty="0">
                <a:latin typeface="+mn-ea"/>
              </a:rPr>
              <a:t>版 第</a:t>
            </a:r>
            <a:r>
              <a:rPr lang="en-US" altLang="ja-JP" sz="1100" dirty="0">
                <a:latin typeface="+mn-ea"/>
              </a:rPr>
              <a:t>7</a:t>
            </a:r>
            <a:r>
              <a:rPr lang="ja-JP" altLang="en-US" sz="1100" dirty="0">
                <a:latin typeface="+mn-ea"/>
              </a:rPr>
              <a:t>巻：小児腫瘍（全</a:t>
            </a:r>
            <a:r>
              <a:rPr lang="en-US" altLang="ja-JP" sz="1100" dirty="0">
                <a:latin typeface="+mn-ea"/>
              </a:rPr>
              <a:t>2</a:t>
            </a:r>
            <a:r>
              <a:rPr lang="ja-JP" altLang="en-US" sz="1100" dirty="0">
                <a:latin typeface="+mn-ea"/>
              </a:rPr>
              <a:t>巻） </a:t>
            </a:r>
            <a:r>
              <a:rPr lang="en-US" altLang="ja-JP" sz="1100" dirty="0" err="1">
                <a:latin typeface="+mn-ea"/>
              </a:rPr>
              <a:t>Paediatric</a:t>
            </a:r>
            <a:r>
              <a:rPr lang="en-US" altLang="ja-JP" sz="1100" dirty="0">
                <a:latin typeface="+mn-ea"/>
              </a:rPr>
              <a:t> </a:t>
            </a:r>
            <a:r>
              <a:rPr lang="en-US" altLang="ja-JP" sz="1100" dirty="0" err="1">
                <a:latin typeface="+mn-ea"/>
              </a:rPr>
              <a:t>Tumours</a:t>
            </a:r>
            <a:endParaRPr lang="en-US" altLang="ja-JP" sz="1100" dirty="0">
              <a:latin typeface="+mn-ea"/>
            </a:endParaRPr>
          </a:p>
          <a:p>
            <a:r>
              <a:rPr lang="en-US" altLang="ja-JP" sz="1100" dirty="0">
                <a:latin typeface="+mn-ea"/>
              </a:rPr>
              <a:t>2023</a:t>
            </a:r>
            <a:r>
              <a:rPr lang="ja-JP" altLang="en-US" sz="1100" dirty="0">
                <a:latin typeface="+mn-ea"/>
              </a:rPr>
              <a:t>年</a:t>
            </a:r>
            <a:r>
              <a:rPr lang="en-US" altLang="ja-JP" sz="1100" dirty="0">
                <a:latin typeface="+mn-ea"/>
              </a:rPr>
              <a:t>7</a:t>
            </a:r>
            <a:r>
              <a:rPr lang="ja-JP" altLang="en-US" sz="1100" dirty="0">
                <a:latin typeface="+mn-ea"/>
              </a:rPr>
              <a:t>月刊行</a:t>
            </a:r>
            <a:r>
              <a:rPr lang="en-US" altLang="ja-JP" sz="1100" dirty="0">
                <a:latin typeface="+mn-ea"/>
              </a:rPr>
              <a:t>, 2 Vols., 1228 p., Paper.</a:t>
            </a:r>
          </a:p>
          <a:p>
            <a:r>
              <a:rPr lang="en-US" altLang="ja-JP" sz="1100" dirty="0">
                <a:latin typeface="+mn-ea"/>
              </a:rPr>
              <a:t>ISBN 978-92-832-4510-0 </a:t>
            </a:r>
          </a:p>
        </p:txBody>
      </p:sp>
    </p:spTree>
    <p:extLst>
      <p:ext uri="{BB962C8B-B14F-4D97-AF65-F5344CB8AC3E}">
        <p14:creationId xmlns:p14="http://schemas.microsoft.com/office/powerpoint/2010/main" val="96012715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960639A4BC2D42B1B19A745E4335BA" ma:contentTypeVersion="14" ma:contentTypeDescription="新しいドキュメントを作成します。" ma:contentTypeScope="" ma:versionID="3156ab8da325eefade19f690baa11404">
  <xsd:schema xmlns:xsd="http://www.w3.org/2001/XMLSchema" xmlns:xs="http://www.w3.org/2001/XMLSchema" xmlns:p="http://schemas.microsoft.com/office/2006/metadata/properties" xmlns:ns3="5a0e99c9-1fce-4171-961b-a0d116a432d6" xmlns:ns4="e577983b-3559-4226-a562-3737c7d932ac" targetNamespace="http://schemas.microsoft.com/office/2006/metadata/properties" ma:root="true" ma:fieldsID="69b54f1321d4b73946904d7727d413c7" ns3:_="" ns4:_="">
    <xsd:import namespace="5a0e99c9-1fce-4171-961b-a0d116a432d6"/>
    <xsd:import namespace="e577983b-3559-4226-a562-3737c7d932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99c9-1fce-4171-961b-a0d116a432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77983b-3559-4226-a562-3737c7d932a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a0e99c9-1fce-4171-961b-a0d116a432d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9062B3-B4EB-4C40-89C5-5E58F987CD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99c9-1fce-4171-961b-a0d116a432d6"/>
    <ds:schemaRef ds:uri="e577983b-3559-4226-a562-3737c7d932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C04940-6A60-4538-91C8-2274B0079387}">
  <ds:schemaRefs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5a0e99c9-1fce-4171-961b-a0d116a432d6"/>
    <ds:schemaRef ds:uri="http://schemas.microsoft.com/office/2006/documentManagement/types"/>
    <ds:schemaRef ds:uri="e577983b-3559-4226-a562-3737c7d932ac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26565BB-0CD5-4A5E-B335-EF8F2E5CCC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715</Words>
  <Application>Microsoft Office PowerPoint</Application>
  <PresentationFormat>A4 210 x 297 mm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Ｐ明朝</vt:lpstr>
      <vt:lpstr>Arial</vt:lpstr>
      <vt:lpstr>Calibri</vt:lpstr>
      <vt:lpstr>ホワイト</vt:lpstr>
      <vt:lpstr>PowerPoint プレゼンテーション</vt:lpstr>
      <vt:lpstr>PowerPoint プレゼンテーション</vt:lpstr>
    </vt:vector>
  </TitlesOfParts>
  <Company>大学生協東京事業連合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福岡 和宏</dc:creator>
  <cp:lastModifiedBy>坂本 晋一</cp:lastModifiedBy>
  <cp:revision>10</cp:revision>
  <cp:lastPrinted>2021-06-29T04:30:37Z</cp:lastPrinted>
  <dcterms:created xsi:type="dcterms:W3CDTF">2014-05-01T03:32:24Z</dcterms:created>
  <dcterms:modified xsi:type="dcterms:W3CDTF">2024-05-30T08:20:29Z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0x01010027960639A4BC2D42B1B19A745E4335BA</vt:lpwstr>
  </property>
  <property fmtid="{D5CDD505-2E9C-101B-9397-08002B2CF9AE}" pid="3" name="MediaServiceImageTags">
    <vt:lpwstr/>
  </property>
</Properties>
</file>